
<file path=[Content_Types].xml><?xml version="1.0" encoding="utf-8"?>
<Types xmlns="http://schemas.openxmlformats.org/package/2006/content-types">
  <Default Extension="jpeg" ContentType="image/jpeg"/>
  <Default Extension="rels" ContentType="application/vnd.openxmlformats-package.relationships+xml"/>
  <Default Extension="xml" ContentType="application/xml"/>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autoCompressPictures="0">
  <p:sldMasterIdLst>
    <p:sldMasterId id="2147483648" r:id="rId1"/>
  </p:sldMasterIdLst>
  <p:handoutMasterIdLst>
    <p:handoutMasterId r:id="rId17"/>
  </p:handoutMasterIdLst>
  <p:sldIdLst>
    <p:sldId id="256" r:id="rId2"/>
    <p:sldId id="257" r:id="rId3"/>
    <p:sldId id="259" r:id="rId4"/>
    <p:sldId id="260" r:id="rId5"/>
    <p:sldId id="265" r:id="rId6"/>
    <p:sldId id="266" r:id="rId7"/>
    <p:sldId id="267" r:id="rId8"/>
    <p:sldId id="269" r:id="rId9"/>
    <p:sldId id="270" r:id="rId10"/>
    <p:sldId id="271" r:id="rId11"/>
    <p:sldId id="272" r:id="rId12"/>
    <p:sldId id="273" r:id="rId13"/>
    <p:sldId id="274" r:id="rId14"/>
    <p:sldId id="275" r:id="rId15"/>
    <p:sldId id="264" r:id="rId16"/>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xmlns=""/>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xmlns=""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14994" autoAdjust="0"/>
    <p:restoredTop sz="94660"/>
  </p:normalViewPr>
  <p:slideViewPr>
    <p:cSldViewPr snapToGrid="0">
      <p:cViewPr varScale="1">
        <p:scale>
          <a:sx n="90" d="100"/>
          <a:sy n="90" d="100"/>
        </p:scale>
        <p:origin x="-126" y="-672"/>
      </p:cViewPr>
      <p:guideLst>
        <p:guide orient="horz" pos="2160"/>
        <p:guide pos="3840"/>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presProps" Target="presProps.xml"/><Relationship Id="rId3" Type="http://schemas.openxmlformats.org/officeDocument/2006/relationships/slide" Target="slides/slide2.xml"/><Relationship Id="rId21" Type="http://schemas.openxmlformats.org/officeDocument/2006/relationships/tableStyles" Target="tableStyle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handoutMaster" Target="handoutMasters/handoutMaster1.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slide" Target="slides/slide14.xml"/><Relationship Id="rId10" Type="http://schemas.openxmlformats.org/officeDocument/2006/relationships/slide" Target="slides/slide9.xml"/><Relationship Id="rId19" Type="http://schemas.openxmlformats.org/officeDocument/2006/relationships/viewProps" Target="viewProp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2.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sz="quarter" idx="1"/>
          </p:nvPr>
        </p:nvSpPr>
        <p:spPr>
          <a:xfrm>
            <a:off x="3884613" y="0"/>
            <a:ext cx="2971800" cy="458788"/>
          </a:xfrm>
          <a:prstGeom prst="rect">
            <a:avLst/>
          </a:prstGeom>
        </p:spPr>
        <p:txBody>
          <a:bodyPr vert="horz" lIns="91440" tIns="45720" rIns="91440" bIns="45720" rtlCol="0"/>
          <a:lstStyle>
            <a:lvl1pPr algn="r">
              <a:defRPr sz="1200"/>
            </a:lvl1pPr>
          </a:lstStyle>
          <a:p>
            <a:fld id="{3BBFB74B-959C-4C23-AA45-ECD4E13EBF80}" type="datetimeFigureOut">
              <a:rPr lang="en-US" smtClean="0"/>
              <a:t>7/21/2015</a:t>
            </a:fld>
            <a:endParaRPr lang="en-US"/>
          </a:p>
        </p:txBody>
      </p:sp>
      <p:sp>
        <p:nvSpPr>
          <p:cNvPr id="4" name="Footer Placeholder 3"/>
          <p:cNvSpPr>
            <a:spLocks noGrp="1"/>
          </p:cNvSpPr>
          <p:nvPr>
            <p:ph type="ftr" sz="quarter" idx="2"/>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5" name="Slide Number Placeholder 4"/>
          <p:cNvSpPr>
            <a:spLocks noGrp="1"/>
          </p:cNvSpPr>
          <p:nvPr>
            <p:ph type="sldNum" sz="quarter" idx="3"/>
          </p:nvPr>
        </p:nvSpPr>
        <p:spPr>
          <a:xfrm>
            <a:off x="3884613" y="8685213"/>
            <a:ext cx="2971800" cy="458787"/>
          </a:xfrm>
          <a:prstGeom prst="rect">
            <a:avLst/>
          </a:prstGeom>
        </p:spPr>
        <p:txBody>
          <a:bodyPr vert="horz" lIns="91440" tIns="45720" rIns="91440" bIns="45720" rtlCol="0" anchor="b"/>
          <a:lstStyle>
            <a:lvl1pPr algn="r">
              <a:defRPr sz="1200"/>
            </a:lvl1pPr>
          </a:lstStyle>
          <a:p>
            <a:fld id="{016C4DDA-82F8-42EC-A7C1-73BC9D128A1F}" type="slidenum">
              <a:rPr lang="en-US" smtClean="0"/>
              <a:t>‹#›</a:t>
            </a:fld>
            <a:endParaRPr lang="en-US"/>
          </a:p>
        </p:txBody>
      </p:sp>
    </p:spTree>
    <p:extLst>
      <p:ext uri="{BB962C8B-B14F-4D97-AF65-F5344CB8AC3E}">
        <p14:creationId xmlns:p14="http://schemas.microsoft.com/office/powerpoint/2010/main" val="2203691434"/>
      </p:ext>
    </p:extLst>
  </p:cSld>
  <p:clrMap bg1="lt1" tx1="dk1" bg2="lt2" tx2="dk2" accent1="accent1" accent2="accent2" accent3="accent3" accent4="accent4" accent5="accent5" accent6="accent6" hlink="hlink" folHlink="folHlink"/>
</p:handoutMaster>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2" Type="http://schemas.openxmlformats.org/officeDocument/2006/relationships/image" Target="../media/image1.jpg"/><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7" name="Rectangle 6"/>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a:off x="15"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ctrTitle"/>
          </p:nvPr>
        </p:nvSpPr>
        <p:spPr>
          <a:xfrm>
            <a:off x="1097280" y="758952"/>
            <a:ext cx="10058400" cy="3566160"/>
          </a:xfrm>
        </p:spPr>
        <p:txBody>
          <a:bodyPr anchor="b">
            <a:normAutofit/>
          </a:bodyPr>
          <a:lstStyle>
            <a:lvl1pPr algn="l">
              <a:lnSpc>
                <a:spcPct val="85000"/>
              </a:lnSpc>
              <a:defRPr sz="8000" spc="-50" baseline="0">
                <a:solidFill>
                  <a:schemeClr val="tx1">
                    <a:lumMod val="85000"/>
                    <a:lumOff val="15000"/>
                  </a:schemeClr>
                </a:solidFill>
              </a:defRPr>
            </a:lvl1pPr>
          </a:lstStyle>
          <a:p>
            <a:r>
              <a:rPr lang="en-US" smtClean="0"/>
              <a:t>Click to edit Master title style</a:t>
            </a:r>
            <a:endParaRPr lang="en-US" dirty="0"/>
          </a:p>
        </p:txBody>
      </p:sp>
      <p:sp>
        <p:nvSpPr>
          <p:cNvPr id="3" name="Subtitle 2"/>
          <p:cNvSpPr>
            <a:spLocks noGrp="1"/>
          </p:cNvSpPr>
          <p:nvPr>
            <p:ph type="subTitle" idx="1"/>
          </p:nvPr>
        </p:nvSpPr>
        <p:spPr>
          <a:xfrm>
            <a:off x="1100051" y="4455620"/>
            <a:ext cx="10058400" cy="1143000"/>
          </a:xfrm>
        </p:spPr>
        <p:txBody>
          <a:bodyPr lIns="91440" rIns="91440">
            <a:normAutofit/>
          </a:bodyPr>
          <a:lstStyle>
            <a:lvl1pPr marL="0" indent="0" algn="l">
              <a:buNone/>
              <a:defRPr sz="2400" cap="all" spc="200" baseline="0">
                <a:solidFill>
                  <a:schemeClr val="tx2"/>
                </a:solidFill>
                <a:latin typeface="+mj-lt"/>
              </a:defRPr>
            </a:lvl1pPr>
            <a:lvl2pPr marL="457200" indent="0" algn="ctr">
              <a:buNone/>
              <a:defRPr sz="2400"/>
            </a:lvl2pPr>
            <a:lvl3pPr marL="914400" indent="0" algn="ctr">
              <a:buNone/>
              <a:defRPr sz="2400"/>
            </a:lvl3pPr>
            <a:lvl4pPr marL="1371600" indent="0" algn="ctr">
              <a:buNone/>
              <a:defRPr sz="2000"/>
            </a:lvl4pPr>
            <a:lvl5pPr marL="1828800" indent="0" algn="ctr">
              <a:buNone/>
              <a:defRPr sz="2000"/>
            </a:lvl5pPr>
            <a:lvl6pPr marL="2286000" indent="0" algn="ctr">
              <a:buNone/>
              <a:defRPr sz="2000"/>
            </a:lvl6pPr>
            <a:lvl7pPr marL="2743200" indent="0" algn="ctr">
              <a:buNone/>
              <a:defRPr sz="2000"/>
            </a:lvl7pPr>
            <a:lvl8pPr marL="3200400" indent="0" algn="ctr">
              <a:buNone/>
              <a:defRPr sz="2000"/>
            </a:lvl8pPr>
            <a:lvl9pPr marL="3657600" indent="0" algn="ctr">
              <a:buNone/>
              <a:defRPr sz="2000"/>
            </a:lvl9pPr>
          </a:lstStyle>
          <a:p>
            <a:r>
              <a:rPr lang="en-US" smtClean="0"/>
              <a:t>Click to edit Master subtitle style</a:t>
            </a:r>
            <a:endParaRPr lang="en-US" dirty="0"/>
          </a:p>
        </p:txBody>
      </p:sp>
      <p:sp>
        <p:nvSpPr>
          <p:cNvPr id="4" name="Date Placeholder 3"/>
          <p:cNvSpPr>
            <a:spLocks noGrp="1"/>
          </p:cNvSpPr>
          <p:nvPr>
            <p:ph type="dt" sz="half" idx="10"/>
          </p:nvPr>
        </p:nvSpPr>
        <p:spPr/>
        <p:txBody>
          <a:bodyPr/>
          <a:lstStyle/>
          <a:p>
            <a:fld id="{4BDF68E2-58F2-4D09-BE8B-E3BD06533059}" type="datetimeFigureOut">
              <a:rPr lang="en-US" dirty="0"/>
              <a:t>7/21/2015</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4FAB73BC-B049-4115-A692-8D63A059BFB8}" type="slidenum">
              <a:rPr lang="en-US" dirty="0"/>
              <a:t>‹#›</a:t>
            </a:fld>
            <a:endParaRPr lang="en-US" dirty="0"/>
          </a:p>
        </p:txBody>
      </p:sp>
      <p:cxnSp>
        <p:nvCxnSpPr>
          <p:cNvPr id="9" name="Straight Connector 8"/>
          <p:cNvCxnSpPr/>
          <p:nvPr/>
        </p:nvCxnSpPr>
        <p:spPr>
          <a:xfrm>
            <a:off x="1207658" y="4343400"/>
            <a:ext cx="987552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marL="0">
              <a:defRPr/>
            </a:lvl1pPr>
          </a:lstStyle>
          <a:p>
            <a:r>
              <a:rPr lang="en-US" smtClean="0"/>
              <a:t>Click to edit Master title style</a:t>
            </a:r>
            <a:endParaRPr lang="en-US" dirty="0"/>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528FC5F6-F338-4AE4-BB23-26385BCFC423}" type="datetimeFigureOut">
              <a:rPr lang="en-US" dirty="0"/>
              <a:t>7/21/2015</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6113E31D-E2AB-40D1-8B51-AFA5AFEF393A}" type="slidenum">
              <a:rPr lang="en-US" dirty="0"/>
              <a:t>‹#›</a:t>
            </a:fld>
            <a:endParaRPr lang="en-US" dirty="0"/>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bg>
      <p:bgPr>
        <a:solidFill>
          <a:schemeClr val="bg1"/>
        </a:solidFill>
        <a:effectLst/>
      </p:bgPr>
    </p:bg>
    <p:spTree>
      <p:nvGrpSpPr>
        <p:cNvPr id="1" name=""/>
        <p:cNvGrpSpPr/>
        <p:nvPr/>
      </p:nvGrpSpPr>
      <p:grpSpPr>
        <a:xfrm>
          <a:off x="0" y="0"/>
          <a:ext cx="0" cy="0"/>
          <a:chOff x="0" y="0"/>
          <a:chExt cx="0" cy="0"/>
        </a:xfrm>
      </p:grpSpPr>
      <p:sp>
        <p:nvSpPr>
          <p:cNvPr id="7" name="Rectangle 6"/>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a:off x="15"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1097280" y="758952"/>
            <a:ext cx="10058400" cy="3566160"/>
          </a:xfrm>
        </p:spPr>
        <p:txBody>
          <a:bodyPr anchor="b" anchorCtr="0">
            <a:normAutofit/>
          </a:bodyPr>
          <a:lstStyle>
            <a:lvl1pPr>
              <a:lnSpc>
                <a:spcPct val="85000"/>
              </a:lnSpc>
              <a:defRPr sz="8000" b="0">
                <a:solidFill>
                  <a:schemeClr val="tx1">
                    <a:lumMod val="85000"/>
                    <a:lumOff val="15000"/>
                  </a:schemeClr>
                </a:solidFill>
              </a:defRPr>
            </a:lvl1pPr>
          </a:lstStyle>
          <a:p>
            <a:r>
              <a:rPr lang="en-US" smtClean="0"/>
              <a:t>Click to edit Master title style</a:t>
            </a:r>
            <a:endParaRPr lang="en-US" dirty="0"/>
          </a:p>
        </p:txBody>
      </p:sp>
      <p:sp>
        <p:nvSpPr>
          <p:cNvPr id="3" name="Text Placeholder 2"/>
          <p:cNvSpPr>
            <a:spLocks noGrp="1"/>
          </p:cNvSpPr>
          <p:nvPr>
            <p:ph type="body" idx="1"/>
          </p:nvPr>
        </p:nvSpPr>
        <p:spPr>
          <a:xfrm>
            <a:off x="1097280" y="4453128"/>
            <a:ext cx="10058400" cy="1143000"/>
          </a:xfrm>
        </p:spPr>
        <p:txBody>
          <a:bodyPr lIns="91440" rIns="91440" anchor="t" anchorCtr="0">
            <a:normAutofit/>
          </a:bodyPr>
          <a:lstStyle>
            <a:lvl1pPr marL="0" indent="0">
              <a:buNone/>
              <a:defRPr sz="2400" cap="all" spc="200" baseline="0">
                <a:solidFill>
                  <a:schemeClr val="tx2"/>
                </a:solidFill>
                <a:latin typeface="+mj-lt"/>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20EBB0C4-6273-4C6E-B9BD-2EDC30F1CD52}" type="datetimeFigureOut">
              <a:rPr lang="en-US" dirty="0"/>
              <a:t>7/21/2015</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4FAB73BC-B049-4115-A692-8D63A059BFB8}" type="slidenum">
              <a:rPr lang="en-US" dirty="0"/>
              <a:t>‹#›</a:t>
            </a:fld>
            <a:endParaRPr lang="en-US" dirty="0"/>
          </a:p>
        </p:txBody>
      </p:sp>
      <p:cxnSp>
        <p:nvCxnSpPr>
          <p:cNvPr id="9" name="Straight Connector 8"/>
          <p:cNvCxnSpPr/>
          <p:nvPr/>
        </p:nvCxnSpPr>
        <p:spPr>
          <a:xfrm>
            <a:off x="1207658" y="4343400"/>
            <a:ext cx="987552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8" name="Title 7"/>
          <p:cNvSpPr>
            <a:spLocks noGrp="1"/>
          </p:cNvSpPr>
          <p:nvPr>
            <p:ph type="title"/>
          </p:nvPr>
        </p:nvSpPr>
        <p:spPr>
          <a:xfrm>
            <a:off x="1097280" y="286603"/>
            <a:ext cx="10058400" cy="1450757"/>
          </a:xfrm>
        </p:spPr>
        <p:txBody>
          <a:bodyPr/>
          <a:lstStyle/>
          <a:p>
            <a:r>
              <a:rPr lang="en-US" smtClean="0"/>
              <a:t>Click to edit Master title style</a:t>
            </a:r>
            <a:endParaRPr lang="en-US" dirty="0"/>
          </a:p>
        </p:txBody>
      </p:sp>
      <p:sp>
        <p:nvSpPr>
          <p:cNvPr id="3" name="Content Placeholder 2"/>
          <p:cNvSpPr>
            <a:spLocks noGrp="1"/>
          </p:cNvSpPr>
          <p:nvPr>
            <p:ph sz="half" idx="1"/>
          </p:nvPr>
        </p:nvSpPr>
        <p:spPr>
          <a:xfrm>
            <a:off x="1097279" y="1845734"/>
            <a:ext cx="4937760" cy="402336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6217920" y="1845735"/>
            <a:ext cx="4937760" cy="402336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Date Placeholder 4"/>
          <p:cNvSpPr>
            <a:spLocks noGrp="1"/>
          </p:cNvSpPr>
          <p:nvPr>
            <p:ph type="dt" sz="half" idx="10"/>
          </p:nvPr>
        </p:nvSpPr>
        <p:spPr/>
        <p:txBody>
          <a:bodyPr/>
          <a:lstStyle/>
          <a:p>
            <a:fld id="{19AB4D41-86C1-4908-B66A-0B50CEB3BF29}" type="datetimeFigureOut">
              <a:rPr lang="en-US" dirty="0"/>
              <a:t>7/21/2015</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4FAB73BC-B049-4115-A692-8D63A059BFB8}" type="slidenum">
              <a:rPr lang="en-US" dirty="0"/>
              <a:t>‹#›</a:t>
            </a:fld>
            <a:endParaRPr lang="en-US" dirty="0"/>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10" name="Title 9"/>
          <p:cNvSpPr>
            <a:spLocks noGrp="1"/>
          </p:cNvSpPr>
          <p:nvPr>
            <p:ph type="title"/>
          </p:nvPr>
        </p:nvSpPr>
        <p:spPr>
          <a:xfrm>
            <a:off x="1097280" y="286603"/>
            <a:ext cx="10058400" cy="1450757"/>
          </a:xfrm>
        </p:spPr>
        <p:txBody>
          <a:bodyPr/>
          <a:lstStyle/>
          <a:p>
            <a:r>
              <a:rPr lang="en-US" smtClean="0"/>
              <a:t>Click to edit Master title style</a:t>
            </a:r>
            <a:endParaRPr lang="en-US" dirty="0"/>
          </a:p>
        </p:txBody>
      </p:sp>
      <p:sp>
        <p:nvSpPr>
          <p:cNvPr id="3" name="Text Placeholder 2"/>
          <p:cNvSpPr>
            <a:spLocks noGrp="1"/>
          </p:cNvSpPr>
          <p:nvPr>
            <p:ph type="body" idx="1"/>
          </p:nvPr>
        </p:nvSpPr>
        <p:spPr>
          <a:xfrm>
            <a:off x="1097280" y="1846052"/>
            <a:ext cx="4937760" cy="736282"/>
          </a:xfrm>
        </p:spPr>
        <p:txBody>
          <a:bodyPr lIns="91440" rIns="91440" anchor="ctr">
            <a:normAutofit/>
          </a:bodyPr>
          <a:lstStyle>
            <a:lvl1pPr marL="0" indent="0">
              <a:buNone/>
              <a:defRPr sz="2000" b="0" cap="all" baseline="0">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1097280" y="2582334"/>
            <a:ext cx="4937760" cy="337820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6217920" y="1846052"/>
            <a:ext cx="4937760" cy="736282"/>
          </a:xfrm>
        </p:spPr>
        <p:txBody>
          <a:bodyPr lIns="91440" rIns="91440" anchor="ctr">
            <a:normAutofit/>
          </a:bodyPr>
          <a:lstStyle>
            <a:lvl1pPr marL="0" indent="0">
              <a:buNone/>
              <a:defRPr sz="2000" b="0" cap="all" baseline="0">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6217920" y="2582334"/>
            <a:ext cx="4937760" cy="337820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6"/>
          <p:cNvSpPr>
            <a:spLocks noGrp="1"/>
          </p:cNvSpPr>
          <p:nvPr>
            <p:ph type="dt" sz="half" idx="10"/>
          </p:nvPr>
        </p:nvSpPr>
        <p:spPr/>
        <p:txBody>
          <a:bodyPr/>
          <a:lstStyle/>
          <a:p>
            <a:fld id="{E6426E2C-56C1-4E0D-A793-0088A7FDD37E}" type="datetimeFigureOut">
              <a:rPr lang="en-US" dirty="0"/>
              <a:t>7/21/2015</a:t>
            </a:fld>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4FAB73BC-B049-4115-A692-8D63A059BFB8}" type="slidenum">
              <a:rPr lang="en-US" dirty="0"/>
              <a:t>‹#›</a:t>
            </a:fld>
            <a:endParaRPr lang="en-US" dirty="0"/>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Date Placeholder 2"/>
          <p:cNvSpPr>
            <a:spLocks noGrp="1"/>
          </p:cNvSpPr>
          <p:nvPr>
            <p:ph type="dt" sz="half" idx="10"/>
          </p:nvPr>
        </p:nvSpPr>
        <p:spPr/>
        <p:txBody>
          <a:bodyPr/>
          <a:lstStyle/>
          <a:p>
            <a:fld id="{C8C39B41-D8B5-4052-B551-9B5525EAA8B6}" type="datetimeFigureOut">
              <a:rPr lang="en-US" dirty="0"/>
              <a:t>7/21/2015</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4FAB73BC-B049-4115-A692-8D63A059BFB8}" type="slidenum">
              <a:rPr lang="en-US" dirty="0"/>
              <a:t>‹#›</a:t>
            </a:fld>
            <a:endParaRPr lang="en-US" dirty="0"/>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5" name="Rectangle 4"/>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6" name="Rectangle 5"/>
          <p:cNvSpPr/>
          <p:nvPr/>
        </p:nvSpPr>
        <p:spPr>
          <a:xfrm>
            <a:off x="15"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7" name="Date Placeholder 6"/>
          <p:cNvSpPr>
            <a:spLocks noGrp="1"/>
          </p:cNvSpPr>
          <p:nvPr>
            <p:ph type="dt" sz="half" idx="10"/>
          </p:nvPr>
        </p:nvSpPr>
        <p:spPr/>
        <p:txBody>
          <a:bodyPr/>
          <a:lstStyle/>
          <a:p>
            <a:fld id="{4D94136C-8742-45B2-AF27-D93DF72833A9}" type="datetimeFigureOut">
              <a:rPr lang="en-US" dirty="0"/>
              <a:t>7/21/2015</a:t>
            </a:fld>
            <a:endParaRPr lang="en-US" dirty="0"/>
          </a:p>
        </p:txBody>
      </p:sp>
      <p:sp>
        <p:nvSpPr>
          <p:cNvPr id="8" name="Footer Placeholder 7"/>
          <p:cNvSpPr>
            <a:spLocks noGrp="1"/>
          </p:cNvSpPr>
          <p:nvPr>
            <p:ph type="ftr" sz="quarter" idx="11"/>
          </p:nvPr>
        </p:nvSpPr>
        <p:spPr/>
        <p:txBody>
          <a:bodyPr/>
          <a:lstStyle>
            <a:lvl1pPr>
              <a:defRPr>
                <a:solidFill>
                  <a:srgbClr val="FFFFFF"/>
                </a:solidFill>
              </a:defRPr>
            </a:lvl1pPr>
          </a:lstStyle>
          <a:p>
            <a:endParaRPr lang="en-US" dirty="0"/>
          </a:p>
        </p:txBody>
      </p:sp>
      <p:sp>
        <p:nvSpPr>
          <p:cNvPr id="9" name="Slide Number Placeholder 8"/>
          <p:cNvSpPr>
            <a:spLocks noGrp="1"/>
          </p:cNvSpPr>
          <p:nvPr>
            <p:ph type="sldNum" sz="quarter" idx="12"/>
          </p:nvPr>
        </p:nvSpPr>
        <p:spPr/>
        <p:txBody>
          <a:bodyPr/>
          <a:lstStyle/>
          <a:p>
            <a:fld id="{4FAB73BC-B049-4115-A692-8D63A059BFB8}" type="slidenum">
              <a:rPr lang="en-US" dirty="0"/>
              <a:pPr/>
              <a:t>‹#›</a:t>
            </a:fld>
            <a:endParaRPr lang="en-US" dirty="0"/>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showMasterSp="0" type="objTx" preserve="1">
  <p:cSld name="Content with Caption">
    <p:spTree>
      <p:nvGrpSpPr>
        <p:cNvPr id="1" name=""/>
        <p:cNvGrpSpPr/>
        <p:nvPr/>
      </p:nvGrpSpPr>
      <p:grpSpPr>
        <a:xfrm>
          <a:off x="0" y="0"/>
          <a:ext cx="0" cy="0"/>
          <a:chOff x="0" y="0"/>
          <a:chExt cx="0" cy="0"/>
        </a:xfrm>
      </p:grpSpPr>
      <p:sp>
        <p:nvSpPr>
          <p:cNvPr id="8" name="Rectangle 7"/>
          <p:cNvSpPr/>
          <p:nvPr/>
        </p:nvSpPr>
        <p:spPr>
          <a:xfrm>
            <a:off x="16" y="0"/>
            <a:ext cx="4050791" cy="68580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8"/>
          <p:cNvSpPr/>
          <p:nvPr/>
        </p:nvSpPr>
        <p:spPr>
          <a:xfrm>
            <a:off x="4040071" y="0"/>
            <a:ext cx="64008" cy="68580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457200" y="594359"/>
            <a:ext cx="3200400" cy="2286000"/>
          </a:xfrm>
        </p:spPr>
        <p:txBody>
          <a:bodyPr anchor="b">
            <a:normAutofit/>
          </a:bodyPr>
          <a:lstStyle>
            <a:lvl1pPr>
              <a:defRPr sz="3600" b="0">
                <a:solidFill>
                  <a:srgbClr val="FFFFFF"/>
                </a:solidFill>
              </a:defRPr>
            </a:lvl1pPr>
          </a:lstStyle>
          <a:p>
            <a:r>
              <a:rPr lang="en-US" smtClean="0"/>
              <a:t>Click to edit Master title style</a:t>
            </a:r>
            <a:endParaRPr lang="en-US" dirty="0"/>
          </a:p>
        </p:txBody>
      </p:sp>
      <p:sp>
        <p:nvSpPr>
          <p:cNvPr id="3" name="Content Placeholder 2"/>
          <p:cNvSpPr>
            <a:spLocks noGrp="1"/>
          </p:cNvSpPr>
          <p:nvPr>
            <p:ph idx="1"/>
          </p:nvPr>
        </p:nvSpPr>
        <p:spPr>
          <a:xfrm>
            <a:off x="4800600" y="731520"/>
            <a:ext cx="6492240" cy="525780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Text Placeholder 3"/>
          <p:cNvSpPr>
            <a:spLocks noGrp="1"/>
          </p:cNvSpPr>
          <p:nvPr>
            <p:ph type="body" sz="half" idx="2"/>
          </p:nvPr>
        </p:nvSpPr>
        <p:spPr>
          <a:xfrm>
            <a:off x="457200" y="2926080"/>
            <a:ext cx="3200400" cy="3379124"/>
          </a:xfrm>
        </p:spPr>
        <p:txBody>
          <a:bodyPr lIns="91440" rIns="91440">
            <a:normAutofit/>
          </a:bodyPr>
          <a:lstStyle>
            <a:lvl1pPr marL="0" indent="0">
              <a:buNone/>
              <a:defRPr sz="1500">
                <a:solidFill>
                  <a:srgbClr val="FFFFFF"/>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a:xfrm>
            <a:off x="465512" y="6459785"/>
            <a:ext cx="2618510" cy="365125"/>
          </a:xfrm>
        </p:spPr>
        <p:txBody>
          <a:bodyPr/>
          <a:lstStyle>
            <a:lvl1pPr algn="l">
              <a:defRPr/>
            </a:lvl1pPr>
          </a:lstStyle>
          <a:p>
            <a:fld id="{32ABBEA6-7C60-4B02-AE87-00D78D8422AF}" type="datetimeFigureOut">
              <a:rPr lang="en-US" dirty="0"/>
              <a:t>7/21/2015</a:t>
            </a:fld>
            <a:endParaRPr lang="en-US" dirty="0"/>
          </a:p>
        </p:txBody>
      </p:sp>
      <p:sp>
        <p:nvSpPr>
          <p:cNvPr id="6" name="Footer Placeholder 5"/>
          <p:cNvSpPr>
            <a:spLocks noGrp="1"/>
          </p:cNvSpPr>
          <p:nvPr>
            <p:ph type="ftr" sz="quarter" idx="11"/>
          </p:nvPr>
        </p:nvSpPr>
        <p:spPr>
          <a:xfrm>
            <a:off x="4800600" y="6459785"/>
            <a:ext cx="4648200" cy="365125"/>
          </a:xfrm>
        </p:spPr>
        <p:txBody>
          <a:bodyPr/>
          <a:lstStyle>
            <a:lvl1pPr algn="l">
              <a:defRPr>
                <a:solidFill>
                  <a:schemeClr val="tx2"/>
                </a:solidFill>
              </a:defRPr>
            </a:lvl1pPr>
          </a:lstStyle>
          <a:p>
            <a:endParaRPr lang="en-US" dirty="0"/>
          </a:p>
        </p:txBody>
      </p:sp>
      <p:sp>
        <p:nvSpPr>
          <p:cNvPr id="7" name="Slide Number Placeholder 6"/>
          <p:cNvSpPr>
            <a:spLocks noGrp="1"/>
          </p:cNvSpPr>
          <p:nvPr>
            <p:ph type="sldNum" sz="quarter" idx="12"/>
          </p:nvPr>
        </p:nvSpPr>
        <p:spPr/>
        <p:txBody>
          <a:bodyPr/>
          <a:lstStyle>
            <a:lvl1pPr>
              <a:defRPr>
                <a:solidFill>
                  <a:schemeClr val="tx2"/>
                </a:solidFill>
              </a:defRPr>
            </a:lvl1pPr>
          </a:lstStyle>
          <a:p>
            <a:fld id="{4FAB73BC-B049-4115-A692-8D63A059BFB8}" type="slidenum">
              <a:rPr lang="en-US" dirty="0"/>
              <a:pPr/>
              <a:t>‹#›</a:t>
            </a:fld>
            <a:endParaRPr lang="en-US" dirty="0"/>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8" name="Rectangle 7"/>
          <p:cNvSpPr/>
          <p:nvPr/>
        </p:nvSpPr>
        <p:spPr>
          <a:xfrm>
            <a:off x="0" y="4953000"/>
            <a:ext cx="12188825" cy="19050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8"/>
          <p:cNvSpPr/>
          <p:nvPr/>
        </p:nvSpPr>
        <p:spPr>
          <a:xfrm>
            <a:off x="15" y="491507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1097280" y="5074920"/>
            <a:ext cx="10113264" cy="822960"/>
          </a:xfrm>
        </p:spPr>
        <p:txBody>
          <a:bodyPr lIns="91440" tIns="0" rIns="91440" bIns="0" anchor="b">
            <a:noAutofit/>
          </a:bodyPr>
          <a:lstStyle>
            <a:lvl1pPr>
              <a:defRPr sz="3600" b="0">
                <a:solidFill>
                  <a:srgbClr val="FFFFFF"/>
                </a:solidFill>
              </a:defRPr>
            </a:lvl1pPr>
          </a:lstStyle>
          <a:p>
            <a:r>
              <a:rPr lang="en-US" smtClean="0"/>
              <a:t>Click to edit Master title style</a:t>
            </a:r>
            <a:endParaRPr lang="en-US" dirty="0"/>
          </a:p>
        </p:txBody>
      </p:sp>
      <p:sp>
        <p:nvSpPr>
          <p:cNvPr id="3" name="Picture Placeholder 2"/>
          <p:cNvSpPr>
            <a:spLocks noGrp="1" noChangeAspect="1"/>
          </p:cNvSpPr>
          <p:nvPr>
            <p:ph type="pic" idx="1"/>
          </p:nvPr>
        </p:nvSpPr>
        <p:spPr>
          <a:xfrm>
            <a:off x="15" y="0"/>
            <a:ext cx="12191985" cy="4915076"/>
          </a:xfrm>
          <a:blipFill>
            <a:blip r:embed="rId2"/>
            <a:stretch>
              <a:fillRect/>
            </a:stretch>
          </a:blipFill>
        </p:spPr>
        <p:txBody>
          <a:bodyPr lIns="457200" tIns="457200" anchor="t"/>
          <a:lstStyle>
            <a:lvl1pPr marL="0" indent="0">
              <a:buNone/>
              <a:defRPr sz="3200">
                <a:solidFill>
                  <a:schemeClr val="bg1"/>
                </a:solidFill>
              </a:defRPr>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smtClean="0"/>
              <a:t>Click icon to add picture</a:t>
            </a:r>
            <a:endParaRPr lang="en-US" dirty="0"/>
          </a:p>
        </p:txBody>
      </p:sp>
      <p:sp>
        <p:nvSpPr>
          <p:cNvPr id="4" name="Text Placeholder 3"/>
          <p:cNvSpPr>
            <a:spLocks noGrp="1"/>
          </p:cNvSpPr>
          <p:nvPr>
            <p:ph type="body" sz="half" idx="2"/>
          </p:nvPr>
        </p:nvSpPr>
        <p:spPr>
          <a:xfrm>
            <a:off x="1097280" y="5907023"/>
            <a:ext cx="10113264" cy="594360"/>
          </a:xfrm>
        </p:spPr>
        <p:txBody>
          <a:bodyPr lIns="91440" tIns="0" rIns="91440" bIns="0">
            <a:normAutofit/>
          </a:bodyPr>
          <a:lstStyle>
            <a:lvl1pPr marL="0" indent="0">
              <a:spcBef>
                <a:spcPts val="0"/>
              </a:spcBef>
              <a:spcAft>
                <a:spcPts val="600"/>
              </a:spcAft>
              <a:buNone/>
              <a:defRPr sz="1500">
                <a:solidFill>
                  <a:srgbClr val="FFFFFF"/>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C9CAD897-D46E-4AD2-BD9B-49DD3E640873}" type="datetimeFigureOut">
              <a:rPr lang="en-US" dirty="0"/>
              <a:t>7/21/2015</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4FAB73BC-B049-4115-A692-8D63A059BFB8}" type="slidenum">
              <a:rPr lang="en-US" dirty="0"/>
              <a:t>‹#›</a:t>
            </a:fld>
            <a:endParaRPr lang="en-US" dirty="0"/>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Vertical Text Placeholder 2"/>
          <p:cNvSpPr>
            <a:spLocks noGrp="1"/>
          </p:cNvSpPr>
          <p:nvPr>
            <p:ph type="body" orient="vert" idx="1"/>
          </p:nvPr>
        </p:nvSpPr>
        <p:spPr/>
        <p:txBody>
          <a:bodyPr vert="eaVert" lIns="45720" tIns="0" rIns="45720" bIns="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2E2D6473-DF6D-4702-B328-E0DD40540A4E}" type="datetimeFigureOut">
              <a:rPr lang="en-US" dirty="0"/>
              <a:t>7/21/2015</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4FAB73BC-B049-4115-A692-8D63A059BFB8}" type="slidenum">
              <a:rPr lang="en-US" dirty="0"/>
              <a:t>‹#›</a:t>
            </a:fld>
            <a:endParaRPr lang="en-US" dirty="0"/>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spTree>
      <p:nvGrpSpPr>
        <p:cNvPr id="1" name=""/>
        <p:cNvGrpSpPr/>
        <p:nvPr/>
      </p:nvGrpSpPr>
      <p:grpSpPr>
        <a:xfrm>
          <a:off x="0" y="0"/>
          <a:ext cx="0" cy="0"/>
          <a:chOff x="0" y="0"/>
          <a:chExt cx="0" cy="0"/>
        </a:xfrm>
      </p:grpSpPr>
      <p:sp>
        <p:nvSpPr>
          <p:cNvPr id="7" name="Rectangle 6"/>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a:off x="15"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Vertical Title 1"/>
          <p:cNvSpPr>
            <a:spLocks noGrp="1"/>
          </p:cNvSpPr>
          <p:nvPr>
            <p:ph type="title" orient="vert"/>
          </p:nvPr>
        </p:nvSpPr>
        <p:spPr>
          <a:xfrm>
            <a:off x="8724900" y="414778"/>
            <a:ext cx="2628900" cy="5757421"/>
          </a:xfrm>
        </p:spPr>
        <p:txBody>
          <a:bodyPr vert="eaVert"/>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838200" y="414778"/>
            <a:ext cx="7734300" cy="5757422"/>
          </a:xfrm>
        </p:spPr>
        <p:txBody>
          <a:bodyPr vert="eaVert" lIns="45720" tIns="0" rIns="45720" bIns="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E26F7E3A-B166-407D-9866-32884E7D5B37}" type="datetimeFigureOut">
              <a:rPr lang="en-US" dirty="0"/>
              <a:t>7/21/2015</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4FAB73BC-B049-4115-A692-8D63A059BFB8}" type="slidenum">
              <a:rPr lang="en-US" dirty="0"/>
              <a:t>‹#›</a:t>
            </a:fld>
            <a:endParaRPr lang="en-US" dirty="0"/>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7" name="Rectangle 6"/>
          <p:cNvSpPr/>
          <p:nvPr/>
        </p:nvSpPr>
        <p:spPr>
          <a:xfrm>
            <a:off x="1" y="6400800"/>
            <a:ext cx="12192000"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8"/>
          <p:cNvSpPr/>
          <p:nvPr/>
        </p:nvSpPr>
        <p:spPr>
          <a:xfrm>
            <a:off x="0" y="6334316"/>
            <a:ext cx="12192001" cy="6599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Placeholder 1"/>
          <p:cNvSpPr>
            <a:spLocks noGrp="1"/>
          </p:cNvSpPr>
          <p:nvPr>
            <p:ph type="title"/>
          </p:nvPr>
        </p:nvSpPr>
        <p:spPr>
          <a:xfrm>
            <a:off x="1097280" y="286603"/>
            <a:ext cx="10058400" cy="1450757"/>
          </a:xfrm>
          <a:prstGeom prst="rect">
            <a:avLst/>
          </a:prstGeom>
        </p:spPr>
        <p:txBody>
          <a:bodyPr vert="horz" lIns="91440" tIns="45720" rIns="91440" bIns="45720" rtlCol="0" anchor="b">
            <a:normAutofit/>
          </a:bodyPr>
          <a:lstStyle/>
          <a:p>
            <a:r>
              <a:rPr lang="en-US" smtClean="0"/>
              <a:t>Click to edit Master title style</a:t>
            </a:r>
            <a:endParaRPr lang="en-US" dirty="0"/>
          </a:p>
        </p:txBody>
      </p:sp>
      <p:sp>
        <p:nvSpPr>
          <p:cNvPr id="3" name="Text Placeholder 2"/>
          <p:cNvSpPr>
            <a:spLocks noGrp="1"/>
          </p:cNvSpPr>
          <p:nvPr>
            <p:ph type="body" idx="1"/>
          </p:nvPr>
        </p:nvSpPr>
        <p:spPr>
          <a:xfrm>
            <a:off x="1097280" y="1845734"/>
            <a:ext cx="10058400" cy="4023360"/>
          </a:xfrm>
          <a:prstGeom prst="rect">
            <a:avLst/>
          </a:prstGeom>
        </p:spPr>
        <p:txBody>
          <a:bodyPr vert="horz" lIns="0" tIns="45720" rIns="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2"/>
          </p:nvPr>
        </p:nvSpPr>
        <p:spPr>
          <a:xfrm>
            <a:off x="1097280" y="6459785"/>
            <a:ext cx="2472271" cy="365125"/>
          </a:xfrm>
          <a:prstGeom prst="rect">
            <a:avLst/>
          </a:prstGeom>
        </p:spPr>
        <p:txBody>
          <a:bodyPr vert="horz" lIns="91440" tIns="45720" rIns="91440" bIns="45720" rtlCol="0" anchor="ctr"/>
          <a:lstStyle>
            <a:lvl1pPr algn="l">
              <a:defRPr sz="900">
                <a:solidFill>
                  <a:srgbClr val="FFFFFF"/>
                </a:solidFill>
              </a:defRPr>
            </a:lvl1pPr>
          </a:lstStyle>
          <a:p>
            <a:fld id="{98624D31-43A5-475A-80CF-332C9F6DCF35}" type="datetimeFigureOut">
              <a:rPr lang="en-US" dirty="0"/>
              <a:t>7/21/2015</a:t>
            </a:fld>
            <a:endParaRPr lang="en-US" dirty="0"/>
          </a:p>
        </p:txBody>
      </p:sp>
      <p:sp>
        <p:nvSpPr>
          <p:cNvPr id="5" name="Footer Placeholder 4"/>
          <p:cNvSpPr>
            <a:spLocks noGrp="1"/>
          </p:cNvSpPr>
          <p:nvPr>
            <p:ph type="ftr" sz="quarter" idx="3"/>
          </p:nvPr>
        </p:nvSpPr>
        <p:spPr>
          <a:xfrm>
            <a:off x="3686185" y="6459785"/>
            <a:ext cx="4822804" cy="365125"/>
          </a:xfrm>
          <a:prstGeom prst="rect">
            <a:avLst/>
          </a:prstGeom>
        </p:spPr>
        <p:txBody>
          <a:bodyPr vert="horz" lIns="91440" tIns="45720" rIns="91440" bIns="45720" rtlCol="0" anchor="ctr"/>
          <a:lstStyle>
            <a:lvl1pPr algn="ctr">
              <a:defRPr sz="900" cap="all" baseline="0">
                <a:solidFill>
                  <a:srgbClr val="FFFFFF"/>
                </a:solidFill>
              </a:defRPr>
            </a:lvl1pPr>
          </a:lstStyle>
          <a:p>
            <a:endParaRPr lang="en-US" dirty="0"/>
          </a:p>
        </p:txBody>
      </p:sp>
      <p:sp>
        <p:nvSpPr>
          <p:cNvPr id="6" name="Slide Number Placeholder 5"/>
          <p:cNvSpPr>
            <a:spLocks noGrp="1"/>
          </p:cNvSpPr>
          <p:nvPr>
            <p:ph type="sldNum" sz="quarter" idx="4"/>
          </p:nvPr>
        </p:nvSpPr>
        <p:spPr>
          <a:xfrm>
            <a:off x="9900458" y="6459785"/>
            <a:ext cx="1312025" cy="365125"/>
          </a:xfrm>
          <a:prstGeom prst="rect">
            <a:avLst/>
          </a:prstGeom>
        </p:spPr>
        <p:txBody>
          <a:bodyPr vert="horz" lIns="91440" tIns="45720" rIns="91440" bIns="45720" rtlCol="0" anchor="ctr"/>
          <a:lstStyle>
            <a:lvl1pPr algn="r">
              <a:defRPr sz="1050">
                <a:solidFill>
                  <a:srgbClr val="FFFFFF"/>
                </a:solidFill>
              </a:defRPr>
            </a:lvl1pPr>
          </a:lstStyle>
          <a:p>
            <a:fld id="{4FAB73BC-B049-4115-A692-8D63A059BFB8}" type="slidenum">
              <a:rPr lang="en-US" dirty="0"/>
              <a:pPr/>
              <a:t>‹#›</a:t>
            </a:fld>
            <a:endParaRPr lang="en-US" dirty="0"/>
          </a:p>
        </p:txBody>
      </p:sp>
      <p:cxnSp>
        <p:nvCxnSpPr>
          <p:cNvPr id="10" name="Straight Connector 9"/>
          <p:cNvCxnSpPr/>
          <p:nvPr/>
        </p:nvCxnSpPr>
        <p:spPr>
          <a:xfrm>
            <a:off x="1193532" y="1737845"/>
            <a:ext cx="996696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Tree>
  </p:cSld>
  <p:clrMap bg1="lt1" tx1="dk1" bg2="lt2" tx2="dk2" accent1="accent1" accent2="accent2" accent3="accent3" accent4="accent4" accent5="accent5" accent6="accent6" hlink="hlink" folHlink="folHlink"/>
  <p:sldLayoutIdLst>
    <p:sldLayoutId id="2147483649" r:id="rId1"/>
    <p:sldLayoutId id="214748366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hf sldNum="0" hdr="0" ftr="0" dt="0"/>
  <p:txStyles>
    <p:titleStyle>
      <a:lvl1pPr algn="l" defTabSz="914400" rtl="0" eaLnBrk="1" latinLnBrk="0" hangingPunct="1">
        <a:lnSpc>
          <a:spcPct val="85000"/>
        </a:lnSpc>
        <a:spcBef>
          <a:spcPct val="0"/>
        </a:spcBef>
        <a:buNone/>
        <a:defRPr sz="4800" kern="1200" spc="-50" baseline="0">
          <a:solidFill>
            <a:schemeClr val="tx1">
              <a:lumMod val="75000"/>
              <a:lumOff val="25000"/>
            </a:schemeClr>
          </a:solidFill>
          <a:latin typeface="+mj-lt"/>
          <a:ea typeface="+mj-ea"/>
          <a:cs typeface="+mj-cs"/>
        </a:defRPr>
      </a:lvl1pPr>
    </p:titleStyle>
    <p:bodyStyle>
      <a:lvl1pPr marL="91440" indent="-91440" algn="l" defTabSz="914400" rtl="0" eaLnBrk="1" latinLnBrk="0" hangingPunct="1">
        <a:lnSpc>
          <a:spcPct val="90000"/>
        </a:lnSpc>
        <a:spcBef>
          <a:spcPts val="1200"/>
        </a:spcBef>
        <a:spcAft>
          <a:spcPts val="200"/>
        </a:spcAft>
        <a:buClr>
          <a:schemeClr val="accent1"/>
        </a:buClr>
        <a:buSzPct val="100000"/>
        <a:buFont typeface="Calibri" panose="020F0502020204030204" pitchFamily="34" charset="0"/>
        <a:buChar char=" "/>
        <a:defRPr sz="2000" kern="1200">
          <a:solidFill>
            <a:schemeClr val="tx1">
              <a:lumMod val="75000"/>
              <a:lumOff val="25000"/>
            </a:schemeClr>
          </a:solidFill>
          <a:latin typeface="+mn-lt"/>
          <a:ea typeface="+mn-ea"/>
          <a:cs typeface="+mn-cs"/>
        </a:defRPr>
      </a:lvl1pPr>
      <a:lvl2pPr marL="384048" indent="-182880" algn="l" defTabSz="914400" rtl="0" eaLnBrk="1" latinLnBrk="0" hangingPunct="1">
        <a:lnSpc>
          <a:spcPct val="90000"/>
        </a:lnSpc>
        <a:spcBef>
          <a:spcPts val="200"/>
        </a:spcBef>
        <a:spcAft>
          <a:spcPts val="400"/>
        </a:spcAft>
        <a:buClr>
          <a:schemeClr val="accent1"/>
        </a:buClr>
        <a:buFont typeface="Calibri" pitchFamily="34" charset="0"/>
        <a:buChar char="◦"/>
        <a:defRPr sz="1800" kern="1200">
          <a:solidFill>
            <a:schemeClr val="tx1">
              <a:lumMod val="75000"/>
              <a:lumOff val="25000"/>
            </a:schemeClr>
          </a:solidFill>
          <a:latin typeface="+mn-lt"/>
          <a:ea typeface="+mn-ea"/>
          <a:cs typeface="+mn-cs"/>
        </a:defRPr>
      </a:lvl2pPr>
      <a:lvl3pPr marL="56692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3pPr>
      <a:lvl4pPr marL="74980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4pPr>
      <a:lvl5pPr marL="93268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5pPr>
      <a:lvl6pPr marL="11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6pPr>
      <a:lvl7pPr marL="13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7pPr>
      <a:lvl8pPr marL="15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8pPr>
      <a:lvl9pPr marL="17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lstStyle/>
          <a:p>
            <a:r>
              <a:rPr lang="en-US" dirty="0" smtClean="0"/>
              <a:t>Status of Referral</a:t>
            </a:r>
            <a:br>
              <a:rPr lang="en-US" dirty="0" smtClean="0"/>
            </a:br>
            <a:r>
              <a:rPr lang="en-US" dirty="0" smtClean="0"/>
              <a:t>AP-008-145</a:t>
            </a:r>
            <a:endParaRPr lang="en-US" dirty="0"/>
          </a:p>
        </p:txBody>
      </p:sp>
      <p:sp>
        <p:nvSpPr>
          <p:cNvPr id="3" name="Subtitle 2"/>
          <p:cNvSpPr>
            <a:spLocks noGrp="1"/>
          </p:cNvSpPr>
          <p:nvPr>
            <p:ph type="subTitle" idx="1"/>
          </p:nvPr>
        </p:nvSpPr>
        <p:spPr/>
        <p:txBody>
          <a:bodyPr/>
          <a:lstStyle/>
          <a:p>
            <a:r>
              <a:rPr lang="en-US" dirty="0" smtClean="0"/>
              <a:t>By Alex Small, Chair, Academic programs committee</a:t>
            </a:r>
          </a:p>
          <a:p>
            <a:r>
              <a:rPr lang="en-US" dirty="0" smtClean="0"/>
              <a:t>Associate professor of physics</a:t>
            </a:r>
            <a:endParaRPr lang="en-US" dirty="0"/>
          </a:p>
        </p:txBody>
      </p:sp>
    </p:spTree>
    <p:extLst>
      <p:ext uri="{BB962C8B-B14F-4D97-AF65-F5344CB8AC3E}">
        <p14:creationId xmlns:p14="http://schemas.microsoft.com/office/powerpoint/2010/main" val="4036854999"/>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Timeline of Referral</a:t>
            </a:r>
            <a:endParaRPr lang="en-US" dirty="0"/>
          </a:p>
        </p:txBody>
      </p:sp>
      <p:sp>
        <p:nvSpPr>
          <p:cNvPr id="3" name="Content Placeholder 2"/>
          <p:cNvSpPr>
            <a:spLocks noGrp="1"/>
          </p:cNvSpPr>
          <p:nvPr>
            <p:ph idx="1"/>
          </p:nvPr>
        </p:nvSpPr>
        <p:spPr/>
        <p:txBody>
          <a:bodyPr>
            <a:noAutofit/>
          </a:bodyPr>
          <a:lstStyle/>
          <a:p>
            <a:pPr>
              <a:buFont typeface="Courier New" panose="02070309020205020404" pitchFamily="49" charset="0"/>
              <a:buChar char="o"/>
            </a:pPr>
            <a:r>
              <a:rPr lang="en-US" sz="2400" dirty="0" smtClean="0"/>
              <a:t>January 2015: Received by AP Committee</a:t>
            </a:r>
          </a:p>
          <a:p>
            <a:pPr>
              <a:buFont typeface="Courier New" panose="02070309020205020404" pitchFamily="49" charset="0"/>
              <a:buChar char="o"/>
            </a:pPr>
            <a:r>
              <a:rPr lang="en-US" sz="2400" dirty="0" smtClean="0"/>
              <a:t>January to May: Consultation, discussion</a:t>
            </a:r>
          </a:p>
          <a:p>
            <a:pPr>
              <a:buFont typeface="Courier New" panose="02070309020205020404" pitchFamily="49" charset="0"/>
              <a:buChar char="o"/>
            </a:pPr>
            <a:r>
              <a:rPr lang="en-US" sz="2400" dirty="0" smtClean="0"/>
              <a:t>May 27, 2015: First Reading</a:t>
            </a:r>
          </a:p>
          <a:p>
            <a:pPr>
              <a:buFont typeface="Courier New" panose="02070309020205020404" pitchFamily="49" charset="0"/>
              <a:buChar char="o"/>
            </a:pPr>
            <a:r>
              <a:rPr lang="en-US" sz="2400" dirty="0" smtClean="0"/>
              <a:t>Recent concerns:</a:t>
            </a:r>
          </a:p>
          <a:p>
            <a:pPr marL="544068" lvl="1" indent="-342900">
              <a:buFont typeface="+mj-lt"/>
              <a:buAutoNum type="arabicPeriod"/>
            </a:pPr>
            <a:r>
              <a:rPr lang="en-US" sz="2400" dirty="0" smtClean="0"/>
              <a:t>Portfolios: Included as an example project format at request of EFL.  Is the current language inclusive enough?</a:t>
            </a:r>
          </a:p>
          <a:p>
            <a:pPr marL="544068" lvl="1" indent="-342900">
              <a:buFont typeface="+mj-lt"/>
              <a:buAutoNum type="arabicPeriod"/>
            </a:pPr>
            <a:r>
              <a:rPr lang="en-US" sz="2400" dirty="0" smtClean="0"/>
              <a:t>% of units that must be in graduate-level courses.  Current language is 60% (down from 70% at request of grad council).</a:t>
            </a:r>
          </a:p>
          <a:p>
            <a:pPr marL="544068" lvl="1" indent="-342900">
              <a:buFont typeface="+mj-lt"/>
              <a:buAutoNum type="arabicPeriod"/>
            </a:pPr>
            <a:r>
              <a:rPr lang="en-US" sz="2400" dirty="0" smtClean="0"/>
              <a:t>Core units for options:  Minimum of 6 requested by Office of Academic Programs, current language says department shall determine core.</a:t>
            </a:r>
          </a:p>
        </p:txBody>
      </p:sp>
    </p:spTree>
    <p:extLst>
      <p:ext uri="{BB962C8B-B14F-4D97-AF65-F5344CB8AC3E}">
        <p14:creationId xmlns:p14="http://schemas.microsoft.com/office/powerpoint/2010/main" val="2769813840"/>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Constraints imposed by Title 5</a:t>
            </a:r>
            <a:endParaRPr lang="en-US" dirty="0"/>
          </a:p>
        </p:txBody>
      </p:sp>
      <p:sp>
        <p:nvSpPr>
          <p:cNvPr id="3" name="Content Placeholder 2"/>
          <p:cNvSpPr>
            <a:spLocks noGrp="1"/>
          </p:cNvSpPr>
          <p:nvPr>
            <p:ph idx="1"/>
          </p:nvPr>
        </p:nvSpPr>
        <p:spPr/>
        <p:txBody>
          <a:bodyPr>
            <a:normAutofit/>
          </a:bodyPr>
          <a:lstStyle/>
          <a:p>
            <a:pPr>
              <a:buFont typeface="Arial" panose="020B0604020202020204" pitchFamily="34" charset="0"/>
              <a:buChar char="•"/>
            </a:pPr>
            <a:r>
              <a:rPr lang="en-US" sz="2800" b="1" i="1" u="sng" dirty="0" smtClean="0"/>
              <a:t>Minimum</a:t>
            </a:r>
            <a:r>
              <a:rPr lang="en-US" sz="2800" dirty="0" smtClean="0"/>
              <a:t> of 30 semester units, not less than half at graduate level.  No rule on 300 vs. 400 level for other units.</a:t>
            </a:r>
          </a:p>
          <a:p>
            <a:pPr>
              <a:buFont typeface="Arial" panose="020B0604020202020204" pitchFamily="34" charset="0"/>
              <a:buChar char="•"/>
            </a:pPr>
            <a:r>
              <a:rPr lang="en-US" sz="2800" dirty="0" smtClean="0"/>
              <a:t>Campuses can set a maximum time for completion, and that time shall be no less than 5 years and no more than 7.</a:t>
            </a:r>
          </a:p>
          <a:p>
            <a:pPr>
              <a:buFont typeface="Arial" panose="020B0604020202020204" pitchFamily="34" charset="0"/>
              <a:buChar char="•"/>
            </a:pPr>
            <a:r>
              <a:rPr lang="en-US" sz="2800" dirty="0" smtClean="0"/>
              <a:t>No more than 6 semester units for a thesis or project.</a:t>
            </a:r>
          </a:p>
          <a:p>
            <a:pPr>
              <a:buFont typeface="Arial" panose="020B0604020202020204" pitchFamily="34" charset="0"/>
              <a:buChar char="•"/>
            </a:pPr>
            <a:r>
              <a:rPr lang="en-US" sz="2800" dirty="0" smtClean="0"/>
              <a:t>B average.</a:t>
            </a:r>
          </a:p>
          <a:p>
            <a:pPr>
              <a:buFont typeface="Arial" panose="020B0604020202020204" pitchFamily="34" charset="0"/>
              <a:buChar char="•"/>
            </a:pPr>
            <a:r>
              <a:rPr lang="en-US" sz="2800" dirty="0" smtClean="0"/>
              <a:t>Specific definitions for theses, projects, and comprehensive exams.</a:t>
            </a:r>
            <a:endParaRPr lang="en-US" sz="2800" dirty="0"/>
          </a:p>
        </p:txBody>
      </p:sp>
    </p:spTree>
    <p:extLst>
      <p:ext uri="{BB962C8B-B14F-4D97-AF65-F5344CB8AC3E}">
        <p14:creationId xmlns:p14="http://schemas.microsoft.com/office/powerpoint/2010/main" val="806831500"/>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Additional Background</a:t>
            </a:r>
            <a:endParaRPr lang="en-US" dirty="0"/>
          </a:p>
        </p:txBody>
      </p:sp>
      <p:sp>
        <p:nvSpPr>
          <p:cNvPr id="3" name="Content Placeholder 2"/>
          <p:cNvSpPr>
            <a:spLocks noGrp="1"/>
          </p:cNvSpPr>
          <p:nvPr>
            <p:ph sz="half" idx="1"/>
          </p:nvPr>
        </p:nvSpPr>
        <p:spPr>
          <a:xfrm>
            <a:off x="556948" y="1845734"/>
            <a:ext cx="4937760" cy="4023360"/>
          </a:xfrm>
        </p:spPr>
        <p:txBody>
          <a:bodyPr>
            <a:noAutofit/>
          </a:bodyPr>
          <a:lstStyle/>
          <a:p>
            <a:pPr>
              <a:buFont typeface="Arial" panose="020B0604020202020204" pitchFamily="34" charset="0"/>
              <a:buChar char="•"/>
            </a:pPr>
            <a:r>
              <a:rPr lang="en-US" sz="2800" dirty="0" smtClean="0"/>
              <a:t>EO 665: Campuses must establish some form of writing assessment for graduation.</a:t>
            </a:r>
          </a:p>
          <a:p>
            <a:pPr>
              <a:buFont typeface="Arial" panose="020B0604020202020204" pitchFamily="34" charset="0"/>
              <a:buChar char="•"/>
            </a:pPr>
            <a:r>
              <a:rPr lang="en-US" sz="2800" dirty="0" smtClean="0"/>
              <a:t>Campus policy: GWT.</a:t>
            </a:r>
            <a:endParaRPr lang="en-US" sz="2800" dirty="0"/>
          </a:p>
          <a:p>
            <a:pPr marL="0" indent="0">
              <a:buNone/>
            </a:pPr>
            <a:endParaRPr lang="en-US" sz="2800" b="1" dirty="0">
              <a:solidFill>
                <a:srgbClr val="FF0000"/>
              </a:solidFill>
            </a:endParaRPr>
          </a:p>
        </p:txBody>
      </p:sp>
      <p:sp>
        <p:nvSpPr>
          <p:cNvPr id="4" name="Content Placeholder 3"/>
          <p:cNvSpPr>
            <a:spLocks noGrp="1"/>
          </p:cNvSpPr>
          <p:nvPr>
            <p:ph sz="half" idx="2"/>
          </p:nvPr>
        </p:nvSpPr>
        <p:spPr/>
        <p:txBody>
          <a:bodyPr>
            <a:normAutofit/>
          </a:bodyPr>
          <a:lstStyle/>
          <a:p>
            <a:pPr>
              <a:buFont typeface="Arial" panose="020B0604020202020204" pitchFamily="34" charset="0"/>
              <a:buChar char="•"/>
            </a:pPr>
            <a:r>
              <a:rPr lang="en-US" sz="2800" dirty="0" smtClean="0"/>
              <a:t>AA-003-112: Rules for thesis committees.</a:t>
            </a:r>
          </a:p>
          <a:p>
            <a:pPr>
              <a:buFont typeface="Arial" panose="020B0604020202020204" pitchFamily="34" charset="0"/>
              <a:buChar char="•"/>
            </a:pPr>
            <a:r>
              <a:rPr lang="en-US" sz="2800" dirty="0" smtClean="0"/>
              <a:t>Passed by Senate in March 2015</a:t>
            </a:r>
          </a:p>
          <a:p>
            <a:pPr marL="0" indent="0">
              <a:buNone/>
            </a:pPr>
            <a:r>
              <a:rPr lang="en-US" sz="2800" b="1" dirty="0" smtClean="0">
                <a:solidFill>
                  <a:srgbClr val="FF0000"/>
                </a:solidFill>
              </a:rPr>
              <a:t>NOT YET SIGNED BY PRESIDENT</a:t>
            </a:r>
            <a:endParaRPr lang="en-US" sz="2800" b="1" dirty="0">
              <a:solidFill>
                <a:srgbClr val="FF0000"/>
              </a:solidFill>
            </a:endParaRPr>
          </a:p>
        </p:txBody>
      </p:sp>
    </p:spTree>
    <p:extLst>
      <p:ext uri="{BB962C8B-B14F-4D97-AF65-F5344CB8AC3E}">
        <p14:creationId xmlns:p14="http://schemas.microsoft.com/office/powerpoint/2010/main" val="1294680879"/>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Section 1: Basic rules and number</a:t>
            </a:r>
            <a:endParaRPr lang="en-US" dirty="0"/>
          </a:p>
        </p:txBody>
      </p:sp>
      <p:sp>
        <p:nvSpPr>
          <p:cNvPr id="3" name="Content Placeholder 2"/>
          <p:cNvSpPr>
            <a:spLocks noGrp="1"/>
          </p:cNvSpPr>
          <p:nvPr>
            <p:ph idx="1"/>
          </p:nvPr>
        </p:nvSpPr>
        <p:spPr/>
        <p:txBody>
          <a:bodyPr>
            <a:normAutofit lnSpcReduction="10000"/>
          </a:bodyPr>
          <a:lstStyle/>
          <a:p>
            <a:r>
              <a:rPr lang="en-US" dirty="0" smtClean="0"/>
              <a:t>All </a:t>
            </a:r>
            <a:r>
              <a:rPr lang="en-US" dirty="0"/>
              <a:t>Master’s degrees shall be a minimum of 30 semester units of approved graduate work completed within a maximum of seven years, with the restrictions that:</a:t>
            </a:r>
          </a:p>
          <a:p>
            <a:pPr lvl="0"/>
            <a:r>
              <a:rPr lang="en-US" dirty="0" smtClean="0"/>
              <a:t>a. </a:t>
            </a:r>
            <a:r>
              <a:rPr lang="en-US" dirty="0" smtClean="0">
                <a:solidFill>
                  <a:srgbClr val="FF0000"/>
                </a:solidFill>
              </a:rPr>
              <a:t>At </a:t>
            </a:r>
            <a:r>
              <a:rPr lang="en-US" dirty="0">
                <a:solidFill>
                  <a:srgbClr val="FF0000"/>
                </a:solidFill>
              </a:rPr>
              <a:t>least 70% of the units shall be completed in </a:t>
            </a:r>
            <a:r>
              <a:rPr lang="en-US" dirty="0" smtClean="0">
                <a:solidFill>
                  <a:srgbClr val="FF0000"/>
                </a:solidFill>
              </a:rPr>
              <a:t>residence</a:t>
            </a:r>
          </a:p>
          <a:p>
            <a:pPr lvl="0"/>
            <a:r>
              <a:rPr lang="en-US" dirty="0" smtClean="0"/>
              <a:t>b. </a:t>
            </a:r>
            <a:r>
              <a:rPr lang="en-US" dirty="0" smtClean="0">
                <a:solidFill>
                  <a:srgbClr val="FF0000"/>
                </a:solidFill>
              </a:rPr>
              <a:t>At </a:t>
            </a:r>
            <a:r>
              <a:rPr lang="en-US" dirty="0">
                <a:solidFill>
                  <a:srgbClr val="FF0000"/>
                </a:solidFill>
              </a:rPr>
              <a:t>least 60% of the units shall be in stand-alone graduate level courses </a:t>
            </a:r>
            <a:r>
              <a:rPr lang="en-US" dirty="0"/>
              <a:t>(those not scheduled to meet at the same time, in the same room and with the same instructor as an undergraduate level course). If Title 5 of the California Code of Regulations is amended in a manner that conflicts with the requirement that 60% of the units be graduate level courses, then the new legally required percentage of units will be the percentage of units required for a Master’s degree on this campus</a:t>
            </a:r>
            <a:r>
              <a:rPr lang="en-US" b="1" dirty="0" smtClean="0">
                <a:solidFill>
                  <a:srgbClr val="FF0000"/>
                </a:solidFill>
              </a:rPr>
              <a:t>.</a:t>
            </a:r>
          </a:p>
          <a:p>
            <a:pPr lvl="0"/>
            <a:r>
              <a:rPr lang="en-US" b="1" dirty="0">
                <a:solidFill>
                  <a:srgbClr val="FF0000"/>
                </a:solidFill>
              </a:rPr>
              <a:t>c</a:t>
            </a:r>
            <a:r>
              <a:rPr lang="en-US" b="1" dirty="0" smtClean="0">
                <a:solidFill>
                  <a:srgbClr val="FF0000"/>
                </a:solidFill>
              </a:rPr>
              <a:t>. CONTROVERSIAL: Next slide</a:t>
            </a:r>
          </a:p>
          <a:p>
            <a:pPr lvl="0"/>
            <a:r>
              <a:rPr lang="en-US" dirty="0" smtClean="0"/>
              <a:t>d. </a:t>
            </a:r>
            <a:r>
              <a:rPr lang="en-US" dirty="0" smtClean="0">
                <a:solidFill>
                  <a:srgbClr val="FF0000"/>
                </a:solidFill>
              </a:rPr>
              <a:t>All </a:t>
            </a:r>
            <a:r>
              <a:rPr lang="en-US" dirty="0">
                <a:solidFill>
                  <a:srgbClr val="FF0000"/>
                </a:solidFill>
              </a:rPr>
              <a:t>courses shall be at the 400 level or higher</a:t>
            </a:r>
            <a:r>
              <a:rPr lang="en-US" dirty="0"/>
              <a:t>.</a:t>
            </a:r>
          </a:p>
          <a:p>
            <a:r>
              <a:rPr lang="en-US" dirty="0" smtClean="0"/>
              <a:t>e.</a:t>
            </a:r>
            <a:r>
              <a:rPr lang="en-US" dirty="0"/>
              <a:t> </a:t>
            </a:r>
            <a:r>
              <a:rPr lang="en-US" dirty="0" smtClean="0">
                <a:solidFill>
                  <a:srgbClr val="FF0000"/>
                </a:solidFill>
              </a:rPr>
              <a:t>No </a:t>
            </a:r>
            <a:r>
              <a:rPr lang="en-US" dirty="0">
                <a:solidFill>
                  <a:srgbClr val="FF0000"/>
                </a:solidFill>
              </a:rPr>
              <a:t>more than 6 units may be designated for the culminating experience</a:t>
            </a:r>
            <a:r>
              <a:rPr lang="en-US" dirty="0" smtClean="0"/>
              <a:t>.</a:t>
            </a:r>
            <a:endParaRPr lang="en-US" dirty="0"/>
          </a:p>
        </p:txBody>
      </p:sp>
    </p:spTree>
    <p:extLst>
      <p:ext uri="{BB962C8B-B14F-4D97-AF65-F5344CB8AC3E}">
        <p14:creationId xmlns:p14="http://schemas.microsoft.com/office/powerpoint/2010/main" val="2357697948"/>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1c: Core units</a:t>
            </a:r>
            <a:endParaRPr lang="en-US" dirty="0"/>
          </a:p>
        </p:txBody>
      </p:sp>
      <p:sp>
        <p:nvSpPr>
          <p:cNvPr id="3" name="Content Placeholder 2"/>
          <p:cNvSpPr>
            <a:spLocks noGrp="1"/>
          </p:cNvSpPr>
          <p:nvPr>
            <p:ph idx="1"/>
          </p:nvPr>
        </p:nvSpPr>
        <p:spPr/>
        <p:txBody>
          <a:bodyPr>
            <a:noAutofit/>
          </a:bodyPr>
          <a:lstStyle/>
          <a:p>
            <a:r>
              <a:rPr lang="en-US" sz="2200" b="1" u="sng" dirty="0" smtClean="0"/>
              <a:t>Current Language:</a:t>
            </a:r>
            <a:r>
              <a:rPr lang="en-US" sz="2200" dirty="0" smtClean="0"/>
              <a:t/>
            </a:r>
            <a:br>
              <a:rPr lang="en-US" sz="2200" dirty="0" smtClean="0"/>
            </a:br>
            <a:r>
              <a:rPr lang="en-US" sz="2200" dirty="0" smtClean="0"/>
              <a:t>Programs shall contain a core, a collection of specified courses that all students in the program complete for the degree, exclusive of the culminating experience.  The number of units in the core shall be determined by the offering department/college.</a:t>
            </a:r>
          </a:p>
          <a:p>
            <a:endParaRPr lang="en-US" sz="2200" dirty="0" smtClean="0"/>
          </a:p>
          <a:p>
            <a:pPr>
              <a:buFont typeface="Arial" panose="020B0604020202020204" pitchFamily="34" charset="0"/>
              <a:buChar char="•"/>
            </a:pPr>
            <a:r>
              <a:rPr lang="en-US" sz="2200" i="1" dirty="0" smtClean="0"/>
              <a:t>Feedback from Office of Academic Programs: Requesting a minimum of 6 units in the core.</a:t>
            </a:r>
          </a:p>
          <a:p>
            <a:pPr marL="0" indent="0">
              <a:buNone/>
            </a:pPr>
            <a:r>
              <a:rPr lang="en-US" sz="2200" b="1" u="sng" dirty="0" smtClean="0">
                <a:solidFill>
                  <a:srgbClr val="FF0000"/>
                </a:solidFill>
              </a:rPr>
              <a:t>Values questions:</a:t>
            </a:r>
            <a:r>
              <a:rPr lang="en-US" sz="2200" dirty="0" smtClean="0"/>
              <a:t/>
            </a:r>
            <a:br>
              <a:rPr lang="en-US" sz="2200" dirty="0" smtClean="0"/>
            </a:br>
            <a:r>
              <a:rPr lang="en-US" sz="2200" dirty="0" smtClean="0"/>
              <a:t>Should graduate study in a discipline be highly customized or organized around a core?</a:t>
            </a:r>
          </a:p>
          <a:p>
            <a:pPr marL="0" indent="0">
              <a:buNone/>
            </a:pPr>
            <a:r>
              <a:rPr lang="en-US" sz="2200" dirty="0" smtClean="0"/>
              <a:t>Is the answer discipline specific, a matter of universal academic values, or simply a policy question?</a:t>
            </a:r>
            <a:endParaRPr lang="en-US" sz="2200" dirty="0"/>
          </a:p>
        </p:txBody>
      </p:sp>
    </p:spTree>
    <p:extLst>
      <p:ext uri="{BB962C8B-B14F-4D97-AF65-F5344CB8AC3E}">
        <p14:creationId xmlns:p14="http://schemas.microsoft.com/office/powerpoint/2010/main" val="1171434499"/>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Section 2: Emphases and options</a:t>
            </a:r>
            <a:endParaRPr lang="en-US" dirty="0"/>
          </a:p>
        </p:txBody>
      </p:sp>
      <p:sp>
        <p:nvSpPr>
          <p:cNvPr id="3" name="Content Placeholder 2"/>
          <p:cNvSpPr>
            <a:spLocks noGrp="1"/>
          </p:cNvSpPr>
          <p:nvPr>
            <p:ph idx="1"/>
          </p:nvPr>
        </p:nvSpPr>
        <p:spPr/>
        <p:txBody>
          <a:bodyPr>
            <a:normAutofit lnSpcReduction="10000"/>
          </a:bodyPr>
          <a:lstStyle/>
          <a:p>
            <a:r>
              <a:rPr lang="en-US" sz="2400" dirty="0"/>
              <a:t>a.  An emphasis is a specific body of knowledge supported by a core of courses at the graduate level.  Emphases shall not be formally declared, shall not be tracked in PeopleSoft, and shall not appear on transcripts or diplomas.</a:t>
            </a:r>
          </a:p>
          <a:p>
            <a:r>
              <a:rPr lang="en-US" sz="2400" dirty="0"/>
              <a:t> </a:t>
            </a:r>
          </a:p>
          <a:p>
            <a:r>
              <a:rPr lang="en-US" sz="2400" dirty="0"/>
              <a:t>b.  An option is a broad set of knowledge at an advanced level based on the knowledge gained in a specific graduate degree. Options shall be tracked in PeopleSoft and shall appear on transcripts and diplomas</a:t>
            </a:r>
            <a:r>
              <a:rPr lang="en-US" sz="2400" dirty="0" smtClean="0"/>
              <a:t>.</a:t>
            </a:r>
          </a:p>
          <a:p>
            <a:endParaRPr lang="en-US" sz="2400" dirty="0"/>
          </a:p>
          <a:p>
            <a:r>
              <a:rPr lang="en-US" sz="2800" b="1" i="1" dirty="0" smtClean="0">
                <a:solidFill>
                  <a:srgbClr val="FF0000"/>
                </a:solidFill>
                <a:sym typeface="Wingdings" panose="05000000000000000000" pitchFamily="2" charset="2"/>
              </a:rPr>
              <a:t>Language is directly analogous to language for undergraduate programs.</a:t>
            </a:r>
          </a:p>
        </p:txBody>
      </p:sp>
    </p:spTree>
    <p:extLst>
      <p:ext uri="{BB962C8B-B14F-4D97-AF65-F5344CB8AC3E}">
        <p14:creationId xmlns:p14="http://schemas.microsoft.com/office/powerpoint/2010/main" val="2250903954"/>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097280" y="115153"/>
            <a:ext cx="10058400" cy="1450757"/>
          </a:xfrm>
        </p:spPr>
        <p:txBody>
          <a:bodyPr/>
          <a:lstStyle/>
          <a:p>
            <a:r>
              <a:rPr lang="en-US" dirty="0" smtClean="0"/>
              <a:t>Section 3c: Theses</a:t>
            </a:r>
            <a:endParaRPr lang="en-US" dirty="0"/>
          </a:p>
        </p:txBody>
      </p:sp>
      <p:sp>
        <p:nvSpPr>
          <p:cNvPr id="3" name="Content Placeholder 2"/>
          <p:cNvSpPr>
            <a:spLocks noGrp="1"/>
          </p:cNvSpPr>
          <p:nvPr>
            <p:ph idx="1"/>
          </p:nvPr>
        </p:nvSpPr>
        <p:spPr>
          <a:xfrm>
            <a:off x="1097280" y="1674284"/>
            <a:ext cx="10058400" cy="4023360"/>
          </a:xfrm>
        </p:spPr>
        <p:txBody>
          <a:bodyPr>
            <a:noAutofit/>
          </a:bodyPr>
          <a:lstStyle/>
          <a:p>
            <a:r>
              <a:rPr lang="en-US" sz="2400" dirty="0"/>
              <a:t>A thesis is the written product of a systematic study of a significant problem. It identifies the problem, states the major assumptions, explains the significance of the undertaking, sets forth the sources for and methods of gathering information, analyzes the data, and offers a conclusion or recommendation. The finished product evidences originality, critical and independent thinking, appropriate organization and format, and thorough documentation</a:t>
            </a:r>
            <a:r>
              <a:rPr lang="en-US" sz="2400" dirty="0" smtClean="0"/>
              <a:t>.</a:t>
            </a:r>
            <a:endParaRPr lang="en-US" sz="2400" dirty="0"/>
          </a:p>
          <a:p>
            <a:r>
              <a:rPr lang="en-US" sz="2400" dirty="0">
                <a:solidFill>
                  <a:srgbClr val="FF0000"/>
                </a:solidFill>
              </a:rPr>
              <a:t>A thesis is distinguished by certain elements such as an introduction to the study, a review of the literature, a methodology section, results, summary, and recommendations for further research. There may be a difference between the elements found in a quantitative thesis versus those found in a non-quantitative (qualitative) thesis. The thesis committee will be most concerned with the manner in which the material is researched, organized, developed, and presented</a:t>
            </a:r>
            <a:r>
              <a:rPr lang="en-US" sz="2400" dirty="0" smtClean="0">
                <a:solidFill>
                  <a:srgbClr val="FF0000"/>
                </a:solidFill>
              </a:rPr>
              <a:t>.</a:t>
            </a:r>
            <a:endParaRPr lang="en-US" sz="2400" dirty="0">
              <a:solidFill>
                <a:srgbClr val="FF0000"/>
              </a:solidFill>
            </a:endParaRPr>
          </a:p>
        </p:txBody>
      </p:sp>
      <p:sp>
        <p:nvSpPr>
          <p:cNvPr id="4" name="TextBox 3"/>
          <p:cNvSpPr txBox="1"/>
          <p:nvPr/>
        </p:nvSpPr>
        <p:spPr>
          <a:xfrm>
            <a:off x="358616" y="1565910"/>
            <a:ext cx="738664" cy="1704109"/>
          </a:xfrm>
          <a:prstGeom prst="rect">
            <a:avLst/>
          </a:prstGeom>
          <a:noFill/>
        </p:spPr>
        <p:txBody>
          <a:bodyPr vert="vert270" wrap="square" rtlCol="0">
            <a:spAutoFit/>
            <a:scene3d>
              <a:camera prst="orthographicFront">
                <a:rot lat="300000" lon="0" rev="0"/>
              </a:camera>
              <a:lightRig rig="threePt" dir="t"/>
            </a:scene3d>
          </a:bodyPr>
          <a:lstStyle/>
          <a:p>
            <a:pPr algn="ctr"/>
            <a:r>
              <a:rPr lang="en-US" b="1" dirty="0" smtClean="0">
                <a:effectLst>
                  <a:outerShdw blurRad="38100" dist="38100" dir="2700000" algn="tl">
                    <a:srgbClr val="000000">
                      <a:alpha val="43137"/>
                    </a:srgbClr>
                  </a:outerShdw>
                </a:effectLst>
              </a:rPr>
              <a:t>Nearly verbatim from Title 5</a:t>
            </a:r>
            <a:endParaRPr lang="en-US" b="1" dirty="0">
              <a:effectLst>
                <a:outerShdw blurRad="38100" dist="38100" dir="2700000" algn="tl">
                  <a:srgbClr val="000000">
                    <a:alpha val="43137"/>
                  </a:srgbClr>
                </a:outerShdw>
              </a:effectLst>
            </a:endParaRPr>
          </a:p>
        </p:txBody>
      </p:sp>
      <p:sp>
        <p:nvSpPr>
          <p:cNvPr id="6" name="TextBox 5"/>
          <p:cNvSpPr txBox="1"/>
          <p:nvPr/>
        </p:nvSpPr>
        <p:spPr>
          <a:xfrm>
            <a:off x="358616" y="3547110"/>
            <a:ext cx="738664" cy="2258908"/>
          </a:xfrm>
          <a:prstGeom prst="rect">
            <a:avLst/>
          </a:prstGeom>
          <a:noFill/>
        </p:spPr>
        <p:txBody>
          <a:bodyPr vert="vert270" wrap="square" rtlCol="0">
            <a:spAutoFit/>
            <a:scene3d>
              <a:camera prst="orthographicFront">
                <a:rot lat="300000" lon="0" rev="0"/>
              </a:camera>
              <a:lightRig rig="threePt" dir="t"/>
            </a:scene3d>
          </a:bodyPr>
          <a:lstStyle/>
          <a:p>
            <a:pPr algn="ctr"/>
            <a:r>
              <a:rPr lang="en-US" b="1" dirty="0" smtClean="0">
                <a:solidFill>
                  <a:srgbClr val="FF0000"/>
                </a:solidFill>
              </a:rPr>
              <a:t>Product of committee discussion</a:t>
            </a:r>
            <a:endParaRPr lang="en-US" b="1" dirty="0">
              <a:solidFill>
                <a:srgbClr val="FF0000"/>
              </a:solidFill>
            </a:endParaRPr>
          </a:p>
        </p:txBody>
      </p:sp>
    </p:spTree>
    <p:extLst>
      <p:ext uri="{BB962C8B-B14F-4D97-AF65-F5344CB8AC3E}">
        <p14:creationId xmlns:p14="http://schemas.microsoft.com/office/powerpoint/2010/main" val="1245581289"/>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Section 3c (continued)</a:t>
            </a:r>
            <a:endParaRPr lang="en-US" dirty="0"/>
          </a:p>
        </p:txBody>
      </p:sp>
      <p:sp>
        <p:nvSpPr>
          <p:cNvPr id="3" name="Content Placeholder 2"/>
          <p:cNvSpPr>
            <a:spLocks noGrp="1"/>
          </p:cNvSpPr>
          <p:nvPr>
            <p:ph idx="1"/>
          </p:nvPr>
        </p:nvSpPr>
        <p:spPr/>
        <p:txBody>
          <a:bodyPr/>
          <a:lstStyle/>
          <a:p>
            <a:r>
              <a:rPr lang="en-US" sz="2800" dirty="0"/>
              <a:t>An oral defense of a thesis shall be required. It will include a presentation by the master’s candidate to the Thesis Committee. </a:t>
            </a:r>
            <a:r>
              <a:rPr lang="en-US" sz="2800" dirty="0">
                <a:solidFill>
                  <a:srgbClr val="FF0000"/>
                </a:solidFill>
              </a:rPr>
              <a:t>The Committee chair may approve oral defenses undertaken partly or wholly in mediated environments, including via conference call or on- line, provided that the defense takes place in “real time.”</a:t>
            </a:r>
            <a:r>
              <a:rPr lang="en-US" sz="2800" dirty="0"/>
              <a:t> Any member of the University community may attend the defense. The oral defense shall be graded pass/fail.  It shall be documented by a signed statement attesting to the outcome of the defense.</a:t>
            </a:r>
          </a:p>
          <a:p>
            <a:endParaRPr lang="en-US" dirty="0"/>
          </a:p>
        </p:txBody>
      </p:sp>
      <p:sp>
        <p:nvSpPr>
          <p:cNvPr id="5" name="TextBox 4"/>
          <p:cNvSpPr txBox="1"/>
          <p:nvPr/>
        </p:nvSpPr>
        <p:spPr>
          <a:xfrm>
            <a:off x="381476" y="2209800"/>
            <a:ext cx="615553" cy="2258908"/>
          </a:xfrm>
          <a:prstGeom prst="rect">
            <a:avLst/>
          </a:prstGeom>
          <a:noFill/>
        </p:spPr>
        <p:txBody>
          <a:bodyPr vert="vert270" wrap="square" rtlCol="0">
            <a:spAutoFit/>
            <a:scene3d>
              <a:camera prst="orthographicFront">
                <a:rot lat="300000" lon="0" rev="0"/>
              </a:camera>
              <a:lightRig rig="threePt" dir="t"/>
            </a:scene3d>
          </a:bodyPr>
          <a:lstStyle/>
          <a:p>
            <a:pPr algn="ctr"/>
            <a:r>
              <a:rPr lang="en-US" sz="2800" b="1" dirty="0" smtClean="0">
                <a:solidFill>
                  <a:srgbClr val="FF0000"/>
                </a:solidFill>
              </a:rPr>
              <a:t>Flexibility</a:t>
            </a:r>
            <a:endParaRPr lang="en-US" sz="2800" b="1" dirty="0">
              <a:solidFill>
                <a:srgbClr val="FF0000"/>
              </a:solidFill>
            </a:endParaRPr>
          </a:p>
        </p:txBody>
      </p:sp>
    </p:spTree>
    <p:extLst>
      <p:ext uri="{BB962C8B-B14F-4D97-AF65-F5344CB8AC3E}">
        <p14:creationId xmlns:p14="http://schemas.microsoft.com/office/powerpoint/2010/main" val="2816441684"/>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3d: Project description</a:t>
            </a:r>
            <a:endParaRPr lang="en-US" dirty="0"/>
          </a:p>
        </p:txBody>
      </p:sp>
      <p:sp>
        <p:nvSpPr>
          <p:cNvPr id="3" name="Content Placeholder 2"/>
          <p:cNvSpPr>
            <a:spLocks noGrp="1"/>
          </p:cNvSpPr>
          <p:nvPr>
            <p:ph idx="1"/>
          </p:nvPr>
        </p:nvSpPr>
        <p:spPr/>
        <p:txBody>
          <a:bodyPr>
            <a:normAutofit/>
          </a:bodyPr>
          <a:lstStyle/>
          <a:p>
            <a:r>
              <a:rPr lang="en-US" sz="2800" dirty="0"/>
              <a:t>A project is a significant undertaking appropriate to the fine and applied arts or to professional fields, and to professional applications of other subjects. It evidences originality and independent thinking, appropriate form and organization, and a rationale. It is described and summarized in a written abstract that includes the project's significance, objectives, methodology and a conclusion or recommendation</a:t>
            </a:r>
            <a:r>
              <a:rPr lang="en-US" sz="2800" dirty="0" smtClean="0"/>
              <a:t>.</a:t>
            </a:r>
          </a:p>
          <a:p>
            <a:endParaRPr lang="en-US" sz="2800" dirty="0"/>
          </a:p>
          <a:p>
            <a:r>
              <a:rPr lang="en-US" sz="2800" dirty="0" smtClean="0">
                <a:solidFill>
                  <a:srgbClr val="FF0000"/>
                </a:solidFill>
                <a:sym typeface="Wingdings" panose="05000000000000000000" pitchFamily="2" charset="2"/>
              </a:rPr>
              <a:t></a:t>
            </a:r>
            <a:r>
              <a:rPr lang="en-US" sz="2800" b="1" dirty="0">
                <a:solidFill>
                  <a:srgbClr val="FF0000"/>
                </a:solidFill>
              </a:rPr>
              <a:t>Nearly verbatim from Title 5</a:t>
            </a:r>
          </a:p>
          <a:p>
            <a:endParaRPr lang="en-US" sz="2800" dirty="0"/>
          </a:p>
        </p:txBody>
      </p:sp>
    </p:spTree>
    <p:extLst>
      <p:ext uri="{BB962C8B-B14F-4D97-AF65-F5344CB8AC3E}">
        <p14:creationId xmlns:p14="http://schemas.microsoft.com/office/powerpoint/2010/main" val="3848729553"/>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Section 3d: Project examples</a:t>
            </a:r>
            <a:endParaRPr lang="en-US" dirty="0"/>
          </a:p>
        </p:txBody>
      </p:sp>
      <p:sp>
        <p:nvSpPr>
          <p:cNvPr id="3" name="Content Placeholder 2"/>
          <p:cNvSpPr>
            <a:spLocks noGrp="1"/>
          </p:cNvSpPr>
          <p:nvPr>
            <p:ph idx="1"/>
          </p:nvPr>
        </p:nvSpPr>
        <p:spPr/>
        <p:txBody>
          <a:bodyPr>
            <a:normAutofit/>
          </a:bodyPr>
          <a:lstStyle/>
          <a:p>
            <a:r>
              <a:rPr lang="en-US" dirty="0"/>
              <a:t>Types of projects may include </a:t>
            </a:r>
            <a:r>
              <a:rPr lang="en-US" b="1" i="1" u="sng" dirty="0">
                <a:solidFill>
                  <a:srgbClr val="FF0000"/>
                </a:solidFill>
              </a:rPr>
              <a:t>but are not limited to</a:t>
            </a:r>
            <a:r>
              <a:rPr lang="en-US" dirty="0" smtClean="0"/>
              <a:t>:</a:t>
            </a:r>
            <a:endParaRPr lang="en-US" dirty="0"/>
          </a:p>
          <a:p>
            <a:pPr lvl="0">
              <a:buFont typeface="Courier New" panose="02070309020205020404" pitchFamily="49" charset="0"/>
              <a:buChar char="o"/>
            </a:pPr>
            <a:r>
              <a:rPr lang="en-US" dirty="0"/>
              <a:t>A Creative Project: an original contribution to the verbal, visual, or performing arts. Examples include a music recital; a musical composition; an interactive multimedia project; a completed novel or play; a completed collection of short stories or poems; direction of a theatrical production; a gallery showing of works of art</a:t>
            </a:r>
            <a:r>
              <a:rPr lang="en-US" dirty="0" smtClean="0"/>
              <a:t>.</a:t>
            </a:r>
            <a:endParaRPr lang="en-US" dirty="0"/>
          </a:p>
          <a:p>
            <a:pPr lvl="0">
              <a:buFont typeface="Courier New" panose="02070309020205020404" pitchFamily="49" charset="0"/>
              <a:buChar char="o"/>
            </a:pPr>
            <a:r>
              <a:rPr lang="en-US" dirty="0"/>
              <a:t>A Research Project: a project that contributes to the professions, by adding to technical/professional knowledge in the professional field. Examples include building a device; designing an experiment; a field study; a case study</a:t>
            </a:r>
            <a:r>
              <a:rPr lang="en-US" dirty="0" smtClean="0"/>
              <a:t>.</a:t>
            </a:r>
            <a:endParaRPr lang="en-US" dirty="0"/>
          </a:p>
          <a:p>
            <a:pPr lvl="0">
              <a:buFont typeface="Courier New" panose="02070309020205020404" pitchFamily="49" charset="0"/>
              <a:buChar char="o"/>
            </a:pPr>
            <a:r>
              <a:rPr lang="en-US" dirty="0"/>
              <a:t>A Portfolio Project: a collection of new and re-envisioned work including elements of revision, reflection, analysis, and application of theoretical concepts and practical strategies.  Material completed previous to the beginning of the culminating project must be </a:t>
            </a:r>
            <a:r>
              <a:rPr lang="en-US" dirty="0" smtClean="0"/>
              <a:t>re-evaluated.</a:t>
            </a:r>
            <a:endParaRPr lang="en-US" dirty="0"/>
          </a:p>
        </p:txBody>
      </p:sp>
    </p:spTree>
    <p:extLst>
      <p:ext uri="{BB962C8B-B14F-4D97-AF65-F5344CB8AC3E}">
        <p14:creationId xmlns:p14="http://schemas.microsoft.com/office/powerpoint/2010/main" val="600531463"/>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Section 3d: Project committees</a:t>
            </a:r>
            <a:endParaRPr lang="en-US" dirty="0"/>
          </a:p>
        </p:txBody>
      </p:sp>
      <p:sp>
        <p:nvSpPr>
          <p:cNvPr id="3" name="Content Placeholder 2"/>
          <p:cNvSpPr>
            <a:spLocks noGrp="1"/>
          </p:cNvSpPr>
          <p:nvPr>
            <p:ph idx="1"/>
          </p:nvPr>
        </p:nvSpPr>
        <p:spPr/>
        <p:txBody>
          <a:bodyPr/>
          <a:lstStyle/>
          <a:p>
            <a:r>
              <a:rPr lang="en-US" dirty="0"/>
              <a:t>The Project Committee will be most concerned with the manner in which the material is researched, organized, developed, and presented.  The written document describing the project shall be filed in the Library. In cases where the project is a manual or handbook, the project itself is placed in the appendix, while sections in the main body of the text are tailored to introduce, justify, and validate the study or creative effort. </a:t>
            </a:r>
          </a:p>
          <a:p>
            <a:r>
              <a:rPr lang="en-US" dirty="0"/>
              <a:t>An oral defense may be required, </a:t>
            </a:r>
            <a:r>
              <a:rPr lang="en-US" b="1" i="1" u="sng" dirty="0">
                <a:solidFill>
                  <a:srgbClr val="FF0000"/>
                </a:solidFill>
              </a:rPr>
              <a:t>at the discretion of the program</a:t>
            </a:r>
            <a:r>
              <a:rPr lang="en-US" dirty="0"/>
              <a:t>. An oral defense of a project shall include a presentation by the master’s candidate to the Project Committee, and/or a period of questioning directed to the master’s candidate by the committee.</a:t>
            </a:r>
          </a:p>
          <a:p>
            <a:r>
              <a:rPr lang="en-US" dirty="0"/>
              <a:t> </a:t>
            </a:r>
          </a:p>
          <a:p>
            <a:r>
              <a:rPr lang="en-US" dirty="0"/>
              <a:t>The composition, procedures, and other policies governing Master’s project committees shall be described in a separate referral to the Academic Senate.</a:t>
            </a:r>
          </a:p>
          <a:p>
            <a:endParaRPr lang="en-US" dirty="0"/>
          </a:p>
        </p:txBody>
      </p:sp>
    </p:spTree>
    <p:extLst>
      <p:ext uri="{BB962C8B-B14F-4D97-AF65-F5344CB8AC3E}">
        <p14:creationId xmlns:p14="http://schemas.microsoft.com/office/powerpoint/2010/main" val="3084056699"/>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Section 3e: Comprehensive exams</a:t>
            </a:r>
            <a:endParaRPr lang="en-US" dirty="0"/>
          </a:p>
        </p:txBody>
      </p:sp>
      <p:sp>
        <p:nvSpPr>
          <p:cNvPr id="3" name="Content Placeholder 2"/>
          <p:cNvSpPr>
            <a:spLocks noGrp="1"/>
          </p:cNvSpPr>
          <p:nvPr>
            <p:ph idx="1"/>
          </p:nvPr>
        </p:nvSpPr>
        <p:spPr/>
        <p:txBody>
          <a:bodyPr>
            <a:normAutofit/>
          </a:bodyPr>
          <a:lstStyle/>
          <a:p>
            <a:pPr>
              <a:buFont typeface="Courier New" panose="02070309020205020404" pitchFamily="49" charset="0"/>
              <a:buChar char="o"/>
            </a:pPr>
            <a:r>
              <a:rPr lang="en-US" sz="2800" dirty="0" smtClean="0"/>
              <a:t>We have gotten almost no feedback on this.</a:t>
            </a:r>
          </a:p>
          <a:p>
            <a:pPr>
              <a:buFont typeface="Courier New" panose="02070309020205020404" pitchFamily="49" charset="0"/>
              <a:buChar char="o"/>
            </a:pPr>
            <a:r>
              <a:rPr lang="en-US" sz="2800" dirty="0" smtClean="0"/>
              <a:t>With no issues on the table there’s nothing to highlight.</a:t>
            </a:r>
          </a:p>
          <a:p>
            <a:pPr>
              <a:buFont typeface="Courier New" panose="02070309020205020404" pitchFamily="49" charset="0"/>
              <a:buChar char="o"/>
            </a:pPr>
            <a:r>
              <a:rPr lang="en-US" sz="2800" dirty="0" smtClean="0"/>
              <a:t>Please read the report and provide feedback to the AP Committee.</a:t>
            </a:r>
            <a:endParaRPr lang="en-US" sz="2800" dirty="0"/>
          </a:p>
        </p:txBody>
      </p:sp>
    </p:spTree>
    <p:extLst>
      <p:ext uri="{BB962C8B-B14F-4D97-AF65-F5344CB8AC3E}">
        <p14:creationId xmlns:p14="http://schemas.microsoft.com/office/powerpoint/2010/main" val="292772311"/>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Section 4: Time limits</a:t>
            </a:r>
            <a:endParaRPr lang="en-US" dirty="0"/>
          </a:p>
        </p:txBody>
      </p:sp>
      <p:sp>
        <p:nvSpPr>
          <p:cNvPr id="3" name="Content Placeholder 2"/>
          <p:cNvSpPr>
            <a:spLocks noGrp="1"/>
          </p:cNvSpPr>
          <p:nvPr>
            <p:ph idx="1"/>
          </p:nvPr>
        </p:nvSpPr>
        <p:spPr/>
        <p:txBody>
          <a:bodyPr>
            <a:noAutofit/>
          </a:bodyPr>
          <a:lstStyle/>
          <a:p>
            <a:r>
              <a:rPr lang="en-US" sz="2400" dirty="0"/>
              <a:t>An extension of the time beyond the limit of seven years may be granted by the Associate Vice President for Academic Programs if warranted by individual circumstances and if the outdated work is validated by examination, in the relevant course or subject field of work or such other demonstration of competence as may be prescribed, such as directly relevant work experience.  Under no circumstances will the time limit be extended beyond 9 years.  A maximum of nine (9) units may be recertified.  Only Cal Poly Pomona coursework is eligible for recertification</a:t>
            </a:r>
            <a:r>
              <a:rPr lang="en-US" sz="2400" dirty="0" smtClean="0"/>
              <a:t>.</a:t>
            </a:r>
          </a:p>
          <a:p>
            <a:endParaRPr lang="en-US" sz="2400" dirty="0"/>
          </a:p>
          <a:p>
            <a:r>
              <a:rPr lang="en-US" sz="2400" b="1" i="1" dirty="0" smtClean="0">
                <a:solidFill>
                  <a:srgbClr val="FF0000"/>
                </a:solidFill>
                <a:sym typeface="Wingdings" panose="05000000000000000000" pitchFamily="2" charset="2"/>
              </a:rPr>
              <a:t></a:t>
            </a:r>
            <a:r>
              <a:rPr lang="en-US" sz="2400" b="1" i="1" dirty="0" smtClean="0">
                <a:solidFill>
                  <a:srgbClr val="FF0000"/>
                </a:solidFill>
              </a:rPr>
              <a:t>Everything in here is either from Title 5 or a direct conversion of existing practice</a:t>
            </a:r>
            <a:endParaRPr lang="en-US" sz="2400" b="1" i="1" dirty="0">
              <a:solidFill>
                <a:srgbClr val="FF0000"/>
              </a:solidFill>
            </a:endParaRPr>
          </a:p>
        </p:txBody>
      </p:sp>
    </p:spTree>
    <p:extLst>
      <p:ext uri="{BB962C8B-B14F-4D97-AF65-F5344CB8AC3E}">
        <p14:creationId xmlns:p14="http://schemas.microsoft.com/office/powerpoint/2010/main" val="1428746078"/>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Moving Forward</a:t>
            </a:r>
            <a:endParaRPr lang="en-US" dirty="0"/>
          </a:p>
        </p:txBody>
      </p:sp>
      <p:sp>
        <p:nvSpPr>
          <p:cNvPr id="3" name="Content Placeholder 2"/>
          <p:cNvSpPr>
            <a:spLocks noGrp="1"/>
          </p:cNvSpPr>
          <p:nvPr>
            <p:ph idx="1"/>
          </p:nvPr>
        </p:nvSpPr>
        <p:spPr/>
        <p:txBody>
          <a:bodyPr>
            <a:normAutofit/>
          </a:bodyPr>
          <a:lstStyle/>
          <a:p>
            <a:pPr>
              <a:buFont typeface="Arial" panose="020B0604020202020204" pitchFamily="34" charset="0"/>
              <a:buChar char="•"/>
            </a:pPr>
            <a:r>
              <a:rPr lang="en-US" sz="2800" dirty="0" smtClean="0"/>
              <a:t>Size of core?</a:t>
            </a:r>
          </a:p>
          <a:p>
            <a:pPr>
              <a:buFont typeface="Arial" panose="020B0604020202020204" pitchFamily="34" charset="0"/>
              <a:buChar char="•"/>
            </a:pPr>
            <a:r>
              <a:rPr lang="en-US" sz="2800" dirty="0" smtClean="0">
                <a:sym typeface="Wingdings" panose="05000000000000000000" pitchFamily="2" charset="2"/>
              </a:rPr>
              <a:t>Are examples of project types useful or limiting?</a:t>
            </a:r>
          </a:p>
          <a:p>
            <a:pPr>
              <a:buFont typeface="Arial" panose="020B0604020202020204" pitchFamily="34" charset="0"/>
              <a:buChar char="•"/>
            </a:pPr>
            <a:r>
              <a:rPr lang="en-US" sz="2800" dirty="0" smtClean="0">
                <a:sym typeface="Wingdings" panose="05000000000000000000" pitchFamily="2" charset="2"/>
              </a:rPr>
              <a:t>Goal: AP Committee approval in early October (first available committee meeting date) and Second Reading at October 21</a:t>
            </a:r>
            <a:r>
              <a:rPr lang="en-US" sz="2800" baseline="30000" dirty="0" smtClean="0">
                <a:sym typeface="Wingdings" panose="05000000000000000000" pitchFamily="2" charset="2"/>
              </a:rPr>
              <a:t>st</a:t>
            </a:r>
            <a:r>
              <a:rPr lang="en-US" sz="2800" dirty="0" smtClean="0">
                <a:sym typeface="Wingdings" panose="05000000000000000000" pitchFamily="2" charset="2"/>
              </a:rPr>
              <a:t> Senate meeting.</a:t>
            </a:r>
          </a:p>
        </p:txBody>
      </p:sp>
    </p:spTree>
    <p:extLst>
      <p:ext uri="{BB962C8B-B14F-4D97-AF65-F5344CB8AC3E}">
        <p14:creationId xmlns:p14="http://schemas.microsoft.com/office/powerpoint/2010/main" val="4116351732"/>
      </p:ext>
    </p:extLst>
  </p:cSld>
  <p:clrMapOvr>
    <a:masterClrMapping/>
  </p:clrMapOvr>
</p:sld>
</file>

<file path=ppt/theme/theme1.xml><?xml version="1.0" encoding="utf-8"?>
<a:theme xmlns:a="http://schemas.openxmlformats.org/drawingml/2006/main" name="Retrospect">
  <a:themeElements>
    <a:clrScheme name="Retrospect">
      <a:dk1>
        <a:srgbClr val="000000"/>
      </a:dk1>
      <a:lt1>
        <a:sysClr val="window" lastClr="FFFFFF"/>
      </a:lt1>
      <a:dk2>
        <a:srgbClr val="637052"/>
      </a:dk2>
      <a:lt2>
        <a:srgbClr val="CCDDEA"/>
      </a:lt2>
      <a:accent1>
        <a:srgbClr val="E48312"/>
      </a:accent1>
      <a:accent2>
        <a:srgbClr val="BD582C"/>
      </a:accent2>
      <a:accent3>
        <a:srgbClr val="865640"/>
      </a:accent3>
      <a:accent4>
        <a:srgbClr val="9B8357"/>
      </a:accent4>
      <a:accent5>
        <a:srgbClr val="C2BC80"/>
      </a:accent5>
      <a:accent6>
        <a:srgbClr val="94A088"/>
      </a:accent6>
      <a:hlink>
        <a:srgbClr val="2998E3"/>
      </a:hlink>
      <a:folHlink>
        <a:srgbClr val="8C8C8C"/>
      </a:folHlink>
    </a:clrScheme>
    <a:fontScheme name="Retrospect">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Retrospect">
      <a:fillStyleLst>
        <a:solidFill>
          <a:schemeClr val="phClr"/>
        </a:solidFill>
        <a:gradFill rotWithShape="1">
          <a:gsLst>
            <a:gs pos="0">
              <a:schemeClr val="phClr">
                <a:tint val="65000"/>
                <a:shade val="92000"/>
                <a:satMod val="130000"/>
              </a:schemeClr>
            </a:gs>
            <a:gs pos="45000">
              <a:schemeClr val="phClr">
                <a:tint val="60000"/>
                <a:shade val="99000"/>
                <a:satMod val="120000"/>
              </a:schemeClr>
            </a:gs>
            <a:gs pos="100000">
              <a:schemeClr val="phClr">
                <a:tint val="55000"/>
                <a:satMod val="140000"/>
              </a:schemeClr>
            </a:gs>
          </a:gsLst>
          <a:path path="circle">
            <a:fillToRect l="100000" t="100000" r="100000" b="100000"/>
          </a:path>
        </a:gradFill>
        <a:gradFill rotWithShape="1">
          <a:gsLst>
            <a:gs pos="0">
              <a:schemeClr val="phClr">
                <a:shade val="85000"/>
                <a:satMod val="130000"/>
              </a:schemeClr>
            </a:gs>
            <a:gs pos="34000">
              <a:schemeClr val="phClr">
                <a:shade val="87000"/>
                <a:satMod val="125000"/>
              </a:schemeClr>
            </a:gs>
            <a:gs pos="70000">
              <a:schemeClr val="phClr">
                <a:tint val="100000"/>
                <a:shade val="90000"/>
                <a:satMod val="130000"/>
              </a:schemeClr>
            </a:gs>
            <a:gs pos="100000">
              <a:schemeClr val="phClr">
                <a:tint val="100000"/>
                <a:shade val="100000"/>
                <a:satMod val="110000"/>
              </a:schemeClr>
            </a:gs>
          </a:gsLst>
          <a:path path="circle">
            <a:fillToRect l="100000" t="100000" r="100000" b="100000"/>
          </a:path>
        </a:gradFill>
      </a:fillStyleLst>
      <a:lnStyleLst>
        <a:ln w="12700" cap="flat" cmpd="sng" algn="ctr">
          <a:solidFill>
            <a:schemeClr val="phClr"/>
          </a:solidFill>
          <a:prstDash val="solid"/>
        </a:ln>
        <a:ln w="15875" cap="flat" cmpd="sng" algn="ctr">
          <a:solidFill>
            <a:schemeClr val="phClr"/>
          </a:solidFill>
          <a:prstDash val="solid"/>
        </a:ln>
        <a:ln w="25400" cap="flat" cmpd="sng" algn="ctr">
          <a:solidFill>
            <a:schemeClr val="phClr"/>
          </a:solidFill>
          <a:prstDash val="solid"/>
        </a:ln>
      </a:lnStyleLst>
      <a:effectStyleLst>
        <a:effectStyle>
          <a:effectLst/>
        </a:effectStyle>
        <a:effectStyle>
          <a:effectLst>
            <a:outerShdw blurRad="38100" dist="25400" dir="2700000" algn="br" rotWithShape="0">
              <a:srgbClr val="000000">
                <a:alpha val="60000"/>
              </a:srgbClr>
            </a:outerShdw>
          </a:effectLst>
        </a:effectStyle>
        <a:effectStyle>
          <a:effectLst>
            <a:outerShdw blurRad="44450" dist="25400" dir="2700000" algn="br" rotWithShape="0">
              <a:srgbClr val="000000">
                <a:alpha val="60000"/>
              </a:srgbClr>
            </a:outerShdw>
          </a:effectLst>
          <a:scene3d>
            <a:camera prst="orthographicFront">
              <a:rot lat="0" lon="0" rev="0"/>
            </a:camera>
            <a:lightRig rig="threePt" dir="t">
              <a:rot lat="0" lon="0" rev="19800000"/>
            </a:lightRig>
          </a:scene3d>
          <a:sp3d prstMaterial="flat">
            <a:bevelT w="25400" h="31750"/>
          </a:sp3d>
        </a:effectStyle>
      </a:effectStyleLst>
      <a:bgFillStyleLst>
        <a:solidFill>
          <a:schemeClr val="phClr"/>
        </a:solidFill>
        <a:solidFill>
          <a:schemeClr val="phClr">
            <a:tint val="90000"/>
            <a:shade val="97000"/>
            <a:satMod val="130000"/>
          </a:schemeClr>
        </a:solidFill>
        <a:gradFill rotWithShape="1">
          <a:gsLst>
            <a:gs pos="0">
              <a:schemeClr val="phClr">
                <a:tint val="96000"/>
                <a:shade val="99000"/>
                <a:satMod val="140000"/>
              </a:schemeClr>
            </a:gs>
            <a:gs pos="65000">
              <a:schemeClr val="phClr">
                <a:tint val="100000"/>
                <a:shade val="80000"/>
                <a:satMod val="130000"/>
              </a:schemeClr>
            </a:gs>
            <a:gs pos="100000">
              <a:schemeClr val="phClr">
                <a:tint val="100000"/>
                <a:shade val="48000"/>
                <a:satMod val="120000"/>
              </a:schemeClr>
            </a:gs>
          </a:gsLst>
          <a:lin ang="16200000" scaled="0"/>
        </a:gradFill>
      </a:bgFillStyleLst>
    </a:fmtScheme>
  </a:themeElements>
  <a:objectDefaults/>
  <a:extraClrSchemeLst/>
  <a:extLst>
    <a:ext uri="{05A4C25C-085E-4340-85A3-A5531E510DB2}">
      <thm15:themeFamily xmlns:thm15="http://schemas.microsoft.com/office/thememl/2012/main" xmlns="" name="Retrospect" id="{5F128B03-DCCA-4EEB-AB3B-CF2899314A46}" vid="{3F1AAB62-24C6-49D2-8E01-B56FAC9A3DCD}"/>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xmlns=""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Retrospect</Template>
  <TotalTime>209</TotalTime>
  <Words>1171</Words>
  <Application>Microsoft Office PowerPoint</Application>
  <PresentationFormat>Custom</PresentationFormat>
  <Paragraphs>76</Paragraphs>
  <Slides>15</Slides>
  <Notes>0</Notes>
  <HiddenSlides>0</HiddenSlides>
  <MMClips>0</MMClips>
  <ScaleCrop>false</ScaleCrop>
  <HeadingPairs>
    <vt:vector size="4" baseType="variant">
      <vt:variant>
        <vt:lpstr>Theme</vt:lpstr>
      </vt:variant>
      <vt:variant>
        <vt:i4>1</vt:i4>
      </vt:variant>
      <vt:variant>
        <vt:lpstr>Slide Titles</vt:lpstr>
      </vt:variant>
      <vt:variant>
        <vt:i4>15</vt:i4>
      </vt:variant>
    </vt:vector>
  </HeadingPairs>
  <TitlesOfParts>
    <vt:vector size="16" baseType="lpstr">
      <vt:lpstr>Retrospect</vt:lpstr>
      <vt:lpstr>Status of Referral AP-008-145</vt:lpstr>
      <vt:lpstr>Timeline of Referral</vt:lpstr>
      <vt:lpstr>Constraints imposed by Title 5</vt:lpstr>
      <vt:lpstr>Additional Background</vt:lpstr>
      <vt:lpstr>Section 1: Basic rules and number</vt:lpstr>
      <vt:lpstr>1c: Core units</vt:lpstr>
      <vt:lpstr>Section 2: Emphases and options</vt:lpstr>
      <vt:lpstr>Section 3c: Theses</vt:lpstr>
      <vt:lpstr>Section 3c (continued)</vt:lpstr>
      <vt:lpstr>3d: Project description</vt:lpstr>
      <vt:lpstr>Section 3d: Project examples</vt:lpstr>
      <vt:lpstr>Section 3d: Project committees</vt:lpstr>
      <vt:lpstr>Section 3e: Comprehensive exams</vt:lpstr>
      <vt:lpstr>Section 4: Time limits</vt:lpstr>
      <vt:lpstr>Moving Forward</vt:lpstr>
    </vt:vector>
  </TitlesOfParts>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Status of Referral</dc:title>
  <dc:creator>Alex Small</dc:creator>
  <cp:lastModifiedBy>Valerie D Otto</cp:lastModifiedBy>
  <cp:revision>29</cp:revision>
  <cp:lastPrinted>2015-07-15T21:44:03Z</cp:lastPrinted>
  <dcterms:created xsi:type="dcterms:W3CDTF">2015-07-12T22:57:18Z</dcterms:created>
  <dcterms:modified xsi:type="dcterms:W3CDTF">2015-07-21T17:46:01Z</dcterms:modified>
</cp:coreProperties>
</file>